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Cardo"/>
      <p:regular r:id="rId23"/>
      <p:bold r:id="rId24"/>
      <p: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5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A39288-AB8F-488A-A94F-A0BB901AFC37}">
  <a:tblStyle styleId="{98A39288-AB8F-488A-A94F-A0BB901AFC3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ardo-bold.fntdata"/><Relationship Id="rId23" Type="http://schemas.openxmlformats.org/officeDocument/2006/relationships/font" Target="fonts/Card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Cardo-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925a4c58d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925a4c58d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b5a47a45f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b5a47a45f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925a4c58d2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925a4c58d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925a4c58d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925a4c58d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925a4c58d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925a4c58d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925a4c58d2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925a4c58d2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925a4c58d2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925a4c58d2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9259c978e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9259c978e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925a4c58d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925a4c58d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925a4c58d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925a4c58d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b5c9d1777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b5c9d1777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925a4c58d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925a4c58d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925a4c58d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925a4c58d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925a4c58d2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925a4c58d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ceed59bd8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ceed59bd8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hyperlink" Target="http://pangbourne.com/vacanices" TargetMode="External"/><Relationship Id="rId7" Type="http://schemas.openxmlformats.org/officeDocument/2006/relationships/hyperlink" Target="mailto:recruitment@pangbourne.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2.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7.jpg"/><Relationship Id="rId5" Type="http://schemas.openxmlformats.org/officeDocument/2006/relationships/image" Target="../media/image2.png"/><Relationship Id="rId6"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2.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5407" l="16357" r="8922" t="7663"/>
          <a:stretch/>
        </p:blipFill>
        <p:spPr>
          <a:xfrm>
            <a:off x="0" y="0"/>
            <a:ext cx="9143997" cy="4607637"/>
          </a:xfrm>
          <a:prstGeom prst="rect">
            <a:avLst/>
          </a:prstGeom>
          <a:noFill/>
          <a:ln>
            <a:noFill/>
          </a:ln>
        </p:spPr>
      </p:pic>
      <p:pic>
        <p:nvPicPr>
          <p:cNvPr id="55" name="Google Shape;55;p13"/>
          <p:cNvPicPr preferRelativeResize="0"/>
          <p:nvPr/>
        </p:nvPicPr>
        <p:blipFill>
          <a:blip r:embed="rId4">
            <a:alphaModFix/>
          </a:blip>
          <a:stretch>
            <a:fillRect/>
          </a:stretch>
        </p:blipFill>
        <p:spPr>
          <a:xfrm>
            <a:off x="-40575" y="1734500"/>
            <a:ext cx="9184575" cy="3408998"/>
          </a:xfrm>
          <a:prstGeom prst="rect">
            <a:avLst/>
          </a:prstGeom>
          <a:noFill/>
          <a:ln>
            <a:noFill/>
          </a:ln>
        </p:spPr>
      </p:pic>
      <p:sp>
        <p:nvSpPr>
          <p:cNvPr id="56" name="Google Shape;56;p13"/>
          <p:cNvSpPr txBox="1"/>
          <p:nvPr>
            <p:ph type="ctrTitle"/>
          </p:nvPr>
        </p:nvSpPr>
        <p:spPr>
          <a:xfrm>
            <a:off x="264726" y="4055025"/>
            <a:ext cx="5262600" cy="9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sz="2980">
              <a:solidFill>
                <a:schemeClr val="lt1"/>
              </a:solidFill>
              <a:latin typeface="Cardo"/>
              <a:ea typeface="Cardo"/>
              <a:cs typeface="Cardo"/>
              <a:sym typeface="Cardo"/>
            </a:endParaRPr>
          </a:p>
          <a:p>
            <a:pPr indent="0" lvl="0" marL="0" rtl="0" algn="l">
              <a:spcBef>
                <a:spcPts val="0"/>
              </a:spcBef>
              <a:spcAft>
                <a:spcPts val="0"/>
              </a:spcAft>
              <a:buSzPts val="990"/>
              <a:buNone/>
            </a:pPr>
            <a:r>
              <a:t/>
            </a:r>
            <a:endParaRPr sz="2980">
              <a:solidFill>
                <a:schemeClr val="lt1"/>
              </a:solidFill>
              <a:latin typeface="Cardo"/>
              <a:ea typeface="Cardo"/>
              <a:cs typeface="Cardo"/>
              <a:sym typeface="Cardo"/>
            </a:endParaRPr>
          </a:p>
          <a:p>
            <a:pPr indent="0" lvl="0" marL="0" rtl="0" algn="l">
              <a:spcBef>
                <a:spcPts val="0"/>
              </a:spcBef>
              <a:spcAft>
                <a:spcPts val="0"/>
              </a:spcAft>
              <a:buSzPts val="990"/>
              <a:buNone/>
            </a:pPr>
            <a:r>
              <a:rPr lang="en-GB" sz="2780">
                <a:solidFill>
                  <a:schemeClr val="lt1"/>
                </a:solidFill>
                <a:latin typeface="Cardo"/>
                <a:ea typeface="Cardo"/>
                <a:cs typeface="Cardo"/>
                <a:sym typeface="Cardo"/>
              </a:rPr>
              <a:t>Candidate Pack</a:t>
            </a:r>
            <a:endParaRPr sz="2780">
              <a:solidFill>
                <a:schemeClr val="lt1"/>
              </a:solidFill>
              <a:latin typeface="Cardo"/>
              <a:ea typeface="Cardo"/>
              <a:cs typeface="Cardo"/>
              <a:sym typeface="Cardo"/>
            </a:endParaRPr>
          </a:p>
          <a:p>
            <a:pPr indent="0" lvl="0" marL="0" rtl="0" algn="l">
              <a:spcBef>
                <a:spcPts val="0"/>
              </a:spcBef>
              <a:spcAft>
                <a:spcPts val="0"/>
              </a:spcAft>
              <a:buSzPts val="990"/>
              <a:buNone/>
            </a:pPr>
            <a:r>
              <a:rPr lang="en-GB" sz="2280">
                <a:solidFill>
                  <a:schemeClr val="lt1"/>
                </a:solidFill>
                <a:latin typeface="Cardo"/>
                <a:ea typeface="Cardo"/>
                <a:cs typeface="Cardo"/>
                <a:sym typeface="Cardo"/>
              </a:rPr>
              <a:t>Teacher of Music</a:t>
            </a:r>
            <a:endParaRPr sz="2280">
              <a:solidFill>
                <a:schemeClr val="lt1"/>
              </a:solidFill>
              <a:latin typeface="Cardo"/>
              <a:ea typeface="Cardo"/>
              <a:cs typeface="Cardo"/>
              <a:sym typeface="Cardo"/>
            </a:endParaRPr>
          </a:p>
        </p:txBody>
      </p:sp>
      <p:pic>
        <p:nvPicPr>
          <p:cNvPr id="57" name="Google Shape;57;p13"/>
          <p:cNvPicPr preferRelativeResize="0"/>
          <p:nvPr/>
        </p:nvPicPr>
        <p:blipFill>
          <a:blip r:embed="rId5">
            <a:alphaModFix/>
          </a:blip>
          <a:stretch>
            <a:fillRect/>
          </a:stretch>
        </p:blipFill>
        <p:spPr>
          <a:xfrm>
            <a:off x="5680474" y="4342903"/>
            <a:ext cx="3233150" cy="484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2"/>
          <p:cNvPicPr preferRelativeResize="0"/>
          <p:nvPr/>
        </p:nvPicPr>
        <p:blipFill>
          <a:blip r:embed="rId3">
            <a:alphaModFix/>
          </a:blip>
          <a:stretch>
            <a:fillRect/>
          </a:stretch>
        </p:blipFill>
        <p:spPr>
          <a:xfrm>
            <a:off x="5583237" y="331926"/>
            <a:ext cx="3233059" cy="484675"/>
          </a:xfrm>
          <a:prstGeom prst="rect">
            <a:avLst/>
          </a:prstGeom>
          <a:noFill/>
          <a:ln>
            <a:noFill/>
          </a:ln>
        </p:spPr>
      </p:pic>
      <p:pic>
        <p:nvPicPr>
          <p:cNvPr id="138" name="Google Shape;138;p22"/>
          <p:cNvPicPr preferRelativeResize="0"/>
          <p:nvPr/>
        </p:nvPicPr>
        <p:blipFill rotWithShape="1">
          <a:blip r:embed="rId4">
            <a:alphaModFix/>
          </a:blip>
          <a:srcRect b="43240" l="7465" r="-784" t="0"/>
          <a:stretch/>
        </p:blipFill>
        <p:spPr>
          <a:xfrm>
            <a:off x="0" y="4278950"/>
            <a:ext cx="9231725" cy="354796"/>
          </a:xfrm>
          <a:prstGeom prst="rect">
            <a:avLst/>
          </a:prstGeom>
          <a:noFill/>
          <a:ln>
            <a:noFill/>
          </a:ln>
        </p:spPr>
      </p:pic>
      <p:graphicFrame>
        <p:nvGraphicFramePr>
          <p:cNvPr id="139" name="Google Shape;139;p22"/>
          <p:cNvGraphicFramePr/>
          <p:nvPr/>
        </p:nvGraphicFramePr>
        <p:xfrm>
          <a:off x="4528582" y="767805"/>
          <a:ext cx="3000000" cy="3000000"/>
        </p:xfrm>
        <a:graphic>
          <a:graphicData uri="http://schemas.openxmlformats.org/drawingml/2006/table">
            <a:tbl>
              <a:tblPr>
                <a:noFill/>
                <a:tableStyleId>{98A39288-AB8F-488A-A94F-A0BB901AFC37}</a:tableStyleId>
              </a:tblPr>
              <a:tblGrid>
                <a:gridCol w="4148625"/>
              </a:tblGrid>
              <a:tr h="197475">
                <a:tc>
                  <a:txBody>
                    <a:bodyPr/>
                    <a:lstStyle/>
                    <a:p>
                      <a:pPr indent="0" lvl="0" marL="0" rtl="0" algn="l">
                        <a:spcBef>
                          <a:spcPts val="0"/>
                        </a:spcBef>
                        <a:spcAft>
                          <a:spcPts val="0"/>
                        </a:spcAft>
                        <a:buNone/>
                      </a:pPr>
                      <a:r>
                        <a:rPr lang="en-GB" sz="800">
                          <a:solidFill>
                            <a:schemeClr val="lt1"/>
                          </a:solidFill>
                          <a:latin typeface="Lato"/>
                          <a:ea typeface="Lato"/>
                          <a:cs typeface="Lato"/>
                          <a:sym typeface="Lato"/>
                        </a:rPr>
                        <a:t>Personal Qualities</a:t>
                      </a:r>
                      <a:endParaRPr sz="800">
                        <a:solidFill>
                          <a:schemeClr val="lt1"/>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solidFill>
                      <a:srgbClr val="003056"/>
                    </a:solidFill>
                  </a:tcPr>
                </a:tc>
              </a:tr>
              <a:tr h="309175">
                <a:tc>
                  <a:txBody>
                    <a:bodyPr/>
                    <a:lstStyle/>
                    <a:p>
                      <a:pPr indent="0" lvl="0" marL="0" rtl="0" algn="l">
                        <a:spcBef>
                          <a:spcPts val="0"/>
                        </a:spcBef>
                        <a:spcAft>
                          <a:spcPts val="0"/>
                        </a:spcAft>
                        <a:buNone/>
                      </a:pPr>
                      <a:r>
                        <a:rPr lang="en-GB" sz="800">
                          <a:solidFill>
                            <a:srgbClr val="003056"/>
                          </a:solidFill>
                          <a:latin typeface="Lato"/>
                          <a:ea typeface="Lato"/>
                          <a:cs typeface="Lato"/>
                          <a:sym typeface="Lato"/>
                        </a:rPr>
                        <a:t>Passion and enthusiasm for teaching Music</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79025">
                <a:tc>
                  <a:txBody>
                    <a:bodyPr/>
                    <a:lstStyle/>
                    <a:p>
                      <a:pPr indent="0" lvl="0" marL="0" rtl="0" algn="l">
                        <a:spcBef>
                          <a:spcPts val="0"/>
                        </a:spcBef>
                        <a:spcAft>
                          <a:spcPts val="0"/>
                        </a:spcAft>
                        <a:buNone/>
                      </a:pPr>
                      <a:r>
                        <a:rPr lang="en-GB" sz="800">
                          <a:solidFill>
                            <a:srgbClr val="003056"/>
                          </a:solidFill>
                          <a:latin typeface="Lato"/>
                          <a:ea typeface="Lato"/>
                          <a:cs typeface="Lato"/>
                          <a:sym typeface="Lato"/>
                        </a:rPr>
                        <a:t>Ability to relate to teenagers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04750">
                <a:tc>
                  <a:txBody>
                    <a:bodyPr/>
                    <a:lstStyle/>
                    <a:p>
                      <a:pPr indent="0" lvl="0" marL="0" rtl="0" algn="l">
                        <a:spcBef>
                          <a:spcPts val="0"/>
                        </a:spcBef>
                        <a:spcAft>
                          <a:spcPts val="0"/>
                        </a:spcAft>
                        <a:buNone/>
                      </a:pPr>
                      <a:r>
                        <a:rPr lang="en-GB" sz="800">
                          <a:solidFill>
                            <a:srgbClr val="003056"/>
                          </a:solidFill>
                          <a:latin typeface="Lato"/>
                          <a:ea typeface="Lato"/>
                          <a:cs typeface="Lato"/>
                          <a:sym typeface="Lato"/>
                        </a:rPr>
                        <a:t>A desire and capacity to understand the strengths and weaknesses of individual pupils along with the ability to use differentiation in teaching</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55675">
                <a:tc>
                  <a:txBody>
                    <a:bodyPr/>
                    <a:lstStyle/>
                    <a:p>
                      <a:pPr indent="0" lvl="0" marL="0" rtl="0" algn="l">
                        <a:spcBef>
                          <a:spcPts val="0"/>
                        </a:spcBef>
                        <a:spcAft>
                          <a:spcPts val="0"/>
                        </a:spcAft>
                        <a:buNone/>
                      </a:pPr>
                      <a:r>
                        <a:rPr lang="en-GB" sz="800">
                          <a:solidFill>
                            <a:srgbClr val="003056"/>
                          </a:solidFill>
                          <a:latin typeface="Lato"/>
                          <a:ea typeface="Lato"/>
                          <a:cs typeface="Lato"/>
                          <a:sym typeface="Lato"/>
                        </a:rPr>
                        <a:t>Capability of maintaining high standards and being excellent practitioners in the classroom</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83100">
                <a:tc>
                  <a:txBody>
                    <a:bodyPr/>
                    <a:lstStyle/>
                    <a:p>
                      <a:pPr indent="0" lvl="0" marL="0" rtl="0" algn="l">
                        <a:spcBef>
                          <a:spcPts val="0"/>
                        </a:spcBef>
                        <a:spcAft>
                          <a:spcPts val="0"/>
                        </a:spcAft>
                        <a:buNone/>
                      </a:pPr>
                      <a:r>
                        <a:rPr lang="en-GB" sz="800">
                          <a:solidFill>
                            <a:srgbClr val="003056"/>
                          </a:solidFill>
                          <a:latin typeface="Lato"/>
                          <a:ea typeface="Lato"/>
                          <a:cs typeface="Lato"/>
                          <a:sym typeface="Lato"/>
                        </a:rPr>
                        <a:t>Ability to encourage in students the enjoyment of the subject, and a responsibility for their own learning</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36325">
                <a:tc>
                  <a:txBody>
                    <a:bodyPr/>
                    <a:lstStyle/>
                    <a:p>
                      <a:pPr indent="0" lvl="0" marL="0" rtl="0" algn="l">
                        <a:spcBef>
                          <a:spcPts val="0"/>
                        </a:spcBef>
                        <a:spcAft>
                          <a:spcPts val="0"/>
                        </a:spcAft>
                        <a:buNone/>
                      </a:pPr>
                      <a:r>
                        <a:rPr lang="en-GB" sz="800">
                          <a:solidFill>
                            <a:srgbClr val="003056"/>
                          </a:solidFill>
                          <a:latin typeface="Lato"/>
                          <a:ea typeface="Lato"/>
                          <a:cs typeface="Lato"/>
                          <a:sym typeface="Lato"/>
                        </a:rPr>
                        <a:t>A sense of humour and integrity</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68200">
                <a:tc>
                  <a:txBody>
                    <a:bodyPr/>
                    <a:lstStyle/>
                    <a:p>
                      <a:pPr indent="0" lvl="0" marL="0" rtl="0" algn="l">
                        <a:spcBef>
                          <a:spcPts val="0"/>
                        </a:spcBef>
                        <a:spcAft>
                          <a:spcPts val="0"/>
                        </a:spcAft>
                        <a:buNone/>
                      </a:pPr>
                      <a:r>
                        <a:rPr lang="en-GB" sz="800">
                          <a:solidFill>
                            <a:schemeClr val="lt1"/>
                          </a:solidFill>
                          <a:latin typeface="Lato"/>
                          <a:ea typeface="Lato"/>
                          <a:cs typeface="Lato"/>
                          <a:sym typeface="Lato"/>
                        </a:rPr>
                        <a:t>Special requirements</a:t>
                      </a:r>
                      <a:endParaRPr sz="800">
                        <a:solidFill>
                          <a:schemeClr val="lt1"/>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solidFill>
                      <a:srgbClr val="003056"/>
                    </a:solidFill>
                  </a:tcPr>
                </a:tc>
              </a:tr>
              <a:tr h="268200">
                <a:tc>
                  <a:txBody>
                    <a:bodyPr/>
                    <a:lstStyle/>
                    <a:p>
                      <a:pPr indent="0" lvl="0" marL="0" rtl="0" algn="l">
                        <a:spcBef>
                          <a:spcPts val="0"/>
                        </a:spcBef>
                        <a:spcAft>
                          <a:spcPts val="0"/>
                        </a:spcAft>
                        <a:buNone/>
                      </a:pPr>
                      <a:r>
                        <a:rPr lang="en-GB" sz="800">
                          <a:solidFill>
                            <a:srgbClr val="003056"/>
                          </a:solidFill>
                          <a:latin typeface="Lato"/>
                          <a:ea typeface="Lato"/>
                          <a:cs typeface="Lato"/>
                          <a:sym typeface="Lato"/>
                        </a:rPr>
                        <a:t>Promoting and safeguarding the welfare of children</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38175">
                <a:tc>
                  <a:txBody>
                    <a:bodyPr/>
                    <a:lstStyle/>
                    <a:p>
                      <a:pPr indent="0" lvl="0" marL="0" rtl="0" algn="l">
                        <a:spcBef>
                          <a:spcPts val="0"/>
                        </a:spcBef>
                        <a:spcAft>
                          <a:spcPts val="0"/>
                        </a:spcAft>
                        <a:buNone/>
                      </a:pPr>
                      <a:r>
                        <a:rPr lang="en-GB" sz="800">
                          <a:solidFill>
                            <a:srgbClr val="003056"/>
                          </a:solidFill>
                          <a:latin typeface="Lato"/>
                          <a:ea typeface="Lato"/>
                          <a:cs typeface="Lato"/>
                          <a:sym typeface="Lato"/>
                        </a:rPr>
                        <a:t>Compliance with Pangbourne College’s Child Protection and Safeguarding Policy</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68200">
                <a:tc>
                  <a:txBody>
                    <a:bodyPr/>
                    <a:lstStyle/>
                    <a:p>
                      <a:pPr indent="0" lvl="0" marL="0" rtl="0" algn="l">
                        <a:spcBef>
                          <a:spcPts val="0"/>
                        </a:spcBef>
                        <a:spcAft>
                          <a:spcPts val="0"/>
                        </a:spcAft>
                        <a:buNone/>
                      </a:pPr>
                      <a:r>
                        <a:rPr lang="en-GB" sz="800">
                          <a:solidFill>
                            <a:srgbClr val="003056"/>
                          </a:solidFill>
                          <a:latin typeface="Lato"/>
                          <a:ea typeface="Lato"/>
                          <a:cs typeface="Lato"/>
                          <a:sym typeface="Lato"/>
                        </a:rPr>
                        <a:t>Current driving licence</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bl>
          </a:graphicData>
        </a:graphic>
      </p:graphicFrame>
      <p:sp>
        <p:nvSpPr>
          <p:cNvPr id="140" name="Google Shape;140;p22"/>
          <p:cNvSpPr txBox="1"/>
          <p:nvPr>
            <p:ph type="ctrTitle"/>
          </p:nvPr>
        </p:nvSpPr>
        <p:spPr>
          <a:xfrm>
            <a:off x="264725" y="108029"/>
            <a:ext cx="7359600" cy="62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800">
                <a:solidFill>
                  <a:srgbClr val="003056"/>
                </a:solidFill>
                <a:latin typeface="Cardo"/>
                <a:ea typeface="Cardo"/>
                <a:cs typeface="Cardo"/>
                <a:sym typeface="Cardo"/>
              </a:rPr>
              <a:t>Personal</a:t>
            </a:r>
            <a:r>
              <a:rPr lang="en-GB" sz="2800">
                <a:solidFill>
                  <a:srgbClr val="003056"/>
                </a:solidFill>
                <a:latin typeface="Cardo"/>
                <a:ea typeface="Cardo"/>
                <a:cs typeface="Cardo"/>
                <a:sym typeface="Cardo"/>
              </a:rPr>
              <a:t> specification - </a:t>
            </a:r>
            <a:r>
              <a:rPr lang="en-GB" sz="2800">
                <a:solidFill>
                  <a:srgbClr val="003056"/>
                </a:solidFill>
                <a:latin typeface="Cardo"/>
                <a:ea typeface="Cardo"/>
                <a:cs typeface="Cardo"/>
                <a:sym typeface="Cardo"/>
              </a:rPr>
              <a:t>essential elements </a:t>
            </a:r>
            <a:r>
              <a:rPr lang="en-GB" sz="2800">
                <a:solidFill>
                  <a:srgbClr val="003056"/>
                </a:solidFill>
                <a:latin typeface="Cardo"/>
                <a:ea typeface="Cardo"/>
                <a:cs typeface="Cardo"/>
                <a:sym typeface="Cardo"/>
              </a:rPr>
              <a:t>   </a:t>
            </a:r>
            <a:r>
              <a:rPr lang="en-GB" sz="3580">
                <a:solidFill>
                  <a:srgbClr val="003056"/>
                </a:solidFill>
                <a:latin typeface="Cardo"/>
                <a:ea typeface="Cardo"/>
                <a:cs typeface="Cardo"/>
                <a:sym typeface="Cardo"/>
              </a:rPr>
              <a:t> </a:t>
            </a:r>
            <a:endParaRPr sz="2480">
              <a:solidFill>
                <a:srgbClr val="003056"/>
              </a:solidFill>
              <a:latin typeface="Cardo"/>
              <a:ea typeface="Cardo"/>
              <a:cs typeface="Cardo"/>
              <a:sym typeface="Cardo"/>
            </a:endParaRPr>
          </a:p>
        </p:txBody>
      </p:sp>
      <p:graphicFrame>
        <p:nvGraphicFramePr>
          <p:cNvPr id="141" name="Google Shape;141;p22"/>
          <p:cNvGraphicFramePr/>
          <p:nvPr/>
        </p:nvGraphicFramePr>
        <p:xfrm>
          <a:off x="349550" y="767802"/>
          <a:ext cx="3000000" cy="3000000"/>
        </p:xfrm>
        <a:graphic>
          <a:graphicData uri="http://schemas.openxmlformats.org/drawingml/2006/table">
            <a:tbl>
              <a:tblPr>
                <a:noFill/>
                <a:tableStyleId>{98A39288-AB8F-488A-A94F-A0BB901AFC37}</a:tableStyleId>
              </a:tblPr>
              <a:tblGrid>
                <a:gridCol w="3826175"/>
              </a:tblGrid>
              <a:tr h="268200">
                <a:tc>
                  <a:txBody>
                    <a:bodyPr/>
                    <a:lstStyle/>
                    <a:p>
                      <a:pPr indent="0" lvl="0" marL="0" rtl="0" algn="l">
                        <a:lnSpc>
                          <a:spcPct val="115000"/>
                        </a:lnSpc>
                        <a:spcBef>
                          <a:spcPts val="1200"/>
                        </a:spcBef>
                        <a:spcAft>
                          <a:spcPts val="1200"/>
                        </a:spcAft>
                        <a:buNone/>
                      </a:pPr>
                      <a:r>
                        <a:rPr b="1" lang="en-GB" sz="800">
                          <a:solidFill>
                            <a:schemeClr val="lt1"/>
                          </a:solidFill>
                          <a:latin typeface="Lato"/>
                          <a:ea typeface="Lato"/>
                          <a:cs typeface="Lato"/>
                          <a:sym typeface="Lato"/>
                        </a:rPr>
                        <a:t>Qualifications </a:t>
                      </a:r>
                      <a:endParaRPr b="1" sz="800">
                        <a:solidFill>
                          <a:schemeClr val="lt1"/>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solidFill>
                      <a:srgbClr val="003056"/>
                    </a:solidFill>
                  </a:tcPr>
                </a:tc>
              </a:tr>
              <a:tr h="268200">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Relevant degree or equivalent</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68200">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ECT or QTS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68200">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Able to teach KS3, GCSE, and A-level Music</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92925">
                <a:tc>
                  <a:txBody>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Lato"/>
                          <a:ea typeface="Lato"/>
                          <a:cs typeface="Lato"/>
                          <a:sym typeface="Lato"/>
                        </a:rPr>
                        <a:t>Skills and Special Aptitudes</a:t>
                      </a:r>
                      <a:endParaRPr b="1" sz="800">
                        <a:solidFill>
                          <a:schemeClr val="lt1"/>
                        </a:solidFill>
                        <a:latin typeface="Lato"/>
                        <a:ea typeface="Lato"/>
                        <a:cs typeface="Lato"/>
                        <a:sym typeface="Lato"/>
                      </a:endParaRPr>
                    </a:p>
                  </a:txBody>
                  <a:tcPr marT="91425" marB="91425" marR="91425" marL="91425">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solidFill>
                      <a:srgbClr val="003056"/>
                    </a:solidFill>
                  </a:tcPr>
                </a:tc>
              </a:tr>
              <a:tr h="274775">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Choral leadership experience, knowledge and understanding</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74025">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High-level knowledge of harmony, counterpoint and musical analysis across a broad range of genres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39250">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Experience in and willingness to coach ensembles of various styles and sizes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53500">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Excellent organisational, communication and interpersonal skills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239250">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Ability to link topics across the syllabus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74025">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Ability to develop good examination technique in pupils, in particular, drawing out the skills of analysis and evaluation</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11650">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Ability to ensure that all students and parents have regular feedback on progress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3"/>
          <p:cNvPicPr preferRelativeResize="0"/>
          <p:nvPr/>
        </p:nvPicPr>
        <p:blipFill>
          <a:blip r:embed="rId3">
            <a:alphaModFix/>
          </a:blip>
          <a:stretch>
            <a:fillRect/>
          </a:stretch>
        </p:blipFill>
        <p:spPr>
          <a:xfrm>
            <a:off x="5680474" y="4342903"/>
            <a:ext cx="3233150" cy="484675"/>
          </a:xfrm>
          <a:prstGeom prst="rect">
            <a:avLst/>
          </a:prstGeom>
          <a:noFill/>
          <a:ln>
            <a:noFill/>
          </a:ln>
        </p:spPr>
      </p:pic>
      <p:pic>
        <p:nvPicPr>
          <p:cNvPr id="147" name="Google Shape;147;p23"/>
          <p:cNvPicPr preferRelativeResize="0"/>
          <p:nvPr/>
        </p:nvPicPr>
        <p:blipFill>
          <a:blip r:embed="rId3">
            <a:alphaModFix/>
          </a:blip>
          <a:stretch>
            <a:fillRect/>
          </a:stretch>
        </p:blipFill>
        <p:spPr>
          <a:xfrm>
            <a:off x="5583237" y="331926"/>
            <a:ext cx="3233059" cy="484675"/>
          </a:xfrm>
          <a:prstGeom prst="rect">
            <a:avLst/>
          </a:prstGeom>
          <a:noFill/>
          <a:ln>
            <a:noFill/>
          </a:ln>
        </p:spPr>
      </p:pic>
      <p:sp>
        <p:nvSpPr>
          <p:cNvPr id="148" name="Google Shape;148;p23"/>
          <p:cNvSpPr txBox="1"/>
          <p:nvPr>
            <p:ph type="ctrTitle"/>
          </p:nvPr>
        </p:nvSpPr>
        <p:spPr>
          <a:xfrm>
            <a:off x="277258" y="133095"/>
            <a:ext cx="7359600" cy="62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800">
                <a:solidFill>
                  <a:srgbClr val="003056"/>
                </a:solidFill>
                <a:latin typeface="Cardo"/>
                <a:ea typeface="Cardo"/>
                <a:cs typeface="Cardo"/>
                <a:sym typeface="Cardo"/>
              </a:rPr>
              <a:t>Personal specification - desirable elements    </a:t>
            </a:r>
            <a:r>
              <a:rPr lang="en-GB" sz="3580">
                <a:solidFill>
                  <a:srgbClr val="003056"/>
                </a:solidFill>
                <a:latin typeface="Cardo"/>
                <a:ea typeface="Cardo"/>
                <a:cs typeface="Cardo"/>
                <a:sym typeface="Cardo"/>
              </a:rPr>
              <a:t> </a:t>
            </a:r>
            <a:endParaRPr sz="2480">
              <a:solidFill>
                <a:srgbClr val="003056"/>
              </a:solidFill>
              <a:latin typeface="Cardo"/>
              <a:ea typeface="Cardo"/>
              <a:cs typeface="Cardo"/>
              <a:sym typeface="Cardo"/>
            </a:endParaRPr>
          </a:p>
        </p:txBody>
      </p:sp>
      <p:graphicFrame>
        <p:nvGraphicFramePr>
          <p:cNvPr id="149" name="Google Shape;149;p23"/>
          <p:cNvGraphicFramePr/>
          <p:nvPr/>
        </p:nvGraphicFramePr>
        <p:xfrm>
          <a:off x="397297" y="882306"/>
          <a:ext cx="3000000" cy="3000000"/>
        </p:xfrm>
        <a:graphic>
          <a:graphicData uri="http://schemas.openxmlformats.org/drawingml/2006/table">
            <a:tbl>
              <a:tblPr>
                <a:noFill/>
                <a:tableStyleId>{98A39288-AB8F-488A-A94F-A0BB901AFC37}</a:tableStyleId>
              </a:tblPr>
              <a:tblGrid>
                <a:gridCol w="3938125"/>
              </a:tblGrid>
              <a:tr h="285825">
                <a:tc>
                  <a:txBody>
                    <a:bodyPr/>
                    <a:lstStyle/>
                    <a:p>
                      <a:pPr indent="0" lvl="0" marL="0" rtl="0" algn="l">
                        <a:spcBef>
                          <a:spcPts val="0"/>
                        </a:spcBef>
                        <a:spcAft>
                          <a:spcPts val="0"/>
                        </a:spcAft>
                        <a:buNone/>
                      </a:pPr>
                      <a:r>
                        <a:rPr b="1" lang="en-GB" sz="800">
                          <a:solidFill>
                            <a:schemeClr val="lt1"/>
                          </a:solidFill>
                          <a:latin typeface="Lato"/>
                          <a:ea typeface="Lato"/>
                          <a:cs typeface="Lato"/>
                          <a:sym typeface="Lato"/>
                        </a:rPr>
                        <a:t>Skills and Special Aptitudes</a:t>
                      </a:r>
                      <a:endParaRPr b="1">
                        <a:solidFill>
                          <a:schemeClr val="lt1"/>
                        </a:solidFill>
                      </a:endParaRPr>
                    </a:p>
                  </a:txBody>
                  <a:tcPr marT="91425" marB="91425" marR="91425" marL="91425">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solidFill>
                      <a:srgbClr val="003056"/>
                    </a:solidFill>
                  </a:tcPr>
                </a:tc>
              </a:tr>
              <a:tr h="280725">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High level keyboard skills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30875">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Conducting skills, experience and training</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05800">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Detailed knowledge of examination requirements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05800">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Knowledge to link subject content with career opportunities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05800">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Ability to use innovative teaching methods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bl>
          </a:graphicData>
        </a:graphic>
      </p:graphicFrame>
      <p:graphicFrame>
        <p:nvGraphicFramePr>
          <p:cNvPr id="150" name="Google Shape;150;p23"/>
          <p:cNvGraphicFramePr/>
          <p:nvPr/>
        </p:nvGraphicFramePr>
        <p:xfrm>
          <a:off x="4633415" y="894839"/>
          <a:ext cx="3000000" cy="3000000"/>
        </p:xfrm>
        <a:graphic>
          <a:graphicData uri="http://schemas.openxmlformats.org/drawingml/2006/table">
            <a:tbl>
              <a:tblPr>
                <a:noFill/>
                <a:tableStyleId>{98A39288-AB8F-488A-A94F-A0BB901AFC37}</a:tableStyleId>
              </a:tblPr>
              <a:tblGrid>
                <a:gridCol w="4148625"/>
              </a:tblGrid>
              <a:tr h="292200">
                <a:tc>
                  <a:txBody>
                    <a:bodyPr/>
                    <a:lstStyle/>
                    <a:p>
                      <a:pPr indent="0" lvl="0" marL="0" rtl="0" algn="l">
                        <a:spcBef>
                          <a:spcPts val="0"/>
                        </a:spcBef>
                        <a:spcAft>
                          <a:spcPts val="0"/>
                        </a:spcAft>
                        <a:buNone/>
                      </a:pPr>
                      <a:r>
                        <a:rPr lang="en-GB" sz="800">
                          <a:solidFill>
                            <a:schemeClr val="lt1"/>
                          </a:solidFill>
                          <a:latin typeface="Lato"/>
                          <a:ea typeface="Lato"/>
                          <a:cs typeface="Lato"/>
                          <a:sym typeface="Lato"/>
                        </a:rPr>
                        <a:t>Personal Qualities</a:t>
                      </a:r>
                      <a:endParaRPr sz="800">
                        <a:solidFill>
                          <a:schemeClr val="lt1"/>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solidFill>
                      <a:srgbClr val="003056"/>
                    </a:solidFill>
                  </a:tcPr>
                </a:tc>
              </a:tr>
              <a:tr h="309175">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Enthusiasm to collaborate with colleagues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09175">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Ambition to progress professionally within the subject</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09175">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Capacity to take calculated risks in teaching</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09175">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Other shared interests with pupils through house or extra-curricular activities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r h="309175">
                <a:tc>
                  <a:txBody>
                    <a:bodyPr/>
                    <a:lstStyle/>
                    <a:p>
                      <a:pPr indent="0" lvl="0" marL="0" rtl="0" algn="l">
                        <a:lnSpc>
                          <a:spcPct val="115000"/>
                        </a:lnSpc>
                        <a:spcBef>
                          <a:spcPts val="1200"/>
                        </a:spcBef>
                        <a:spcAft>
                          <a:spcPts val="1200"/>
                        </a:spcAft>
                        <a:buNone/>
                      </a:pPr>
                      <a:r>
                        <a:rPr lang="en-GB" sz="800">
                          <a:solidFill>
                            <a:srgbClr val="003056"/>
                          </a:solidFill>
                          <a:latin typeface="Lato"/>
                          <a:ea typeface="Lato"/>
                          <a:cs typeface="Lato"/>
                          <a:sym typeface="Lato"/>
                        </a:rPr>
                        <a:t>Self-awareness</a:t>
                      </a:r>
                      <a:endParaRPr sz="800">
                        <a:solidFill>
                          <a:srgbClr val="003056"/>
                        </a:solidFill>
                        <a:latin typeface="Lato"/>
                        <a:ea typeface="Lato"/>
                        <a:cs typeface="Lato"/>
                        <a:sym typeface="Lato"/>
                      </a:endParaRPr>
                    </a:p>
                  </a:txBody>
                  <a:tcPr marT="63500" marB="63500" marR="63500" marL="63500">
                    <a:lnL cap="flat" cmpd="sng" w="9525">
                      <a:solidFill>
                        <a:srgbClr val="003056"/>
                      </a:solidFill>
                      <a:prstDash val="solid"/>
                      <a:round/>
                      <a:headEnd len="sm" w="sm" type="none"/>
                      <a:tailEnd len="sm" w="sm" type="none"/>
                    </a:lnL>
                    <a:lnR cap="flat" cmpd="sng" w="9525">
                      <a:solidFill>
                        <a:srgbClr val="003056"/>
                      </a:solidFill>
                      <a:prstDash val="solid"/>
                      <a:round/>
                      <a:headEnd len="sm" w="sm" type="none"/>
                      <a:tailEnd len="sm" w="sm" type="none"/>
                    </a:lnR>
                    <a:lnT cap="flat" cmpd="sng" w="9525">
                      <a:solidFill>
                        <a:srgbClr val="003056"/>
                      </a:solidFill>
                      <a:prstDash val="solid"/>
                      <a:round/>
                      <a:headEnd len="sm" w="sm" type="none"/>
                      <a:tailEnd len="sm" w="sm" type="none"/>
                    </a:lnT>
                    <a:lnB cap="flat" cmpd="sng" w="9525">
                      <a:solidFill>
                        <a:srgbClr val="003056"/>
                      </a:solidFill>
                      <a:prstDash val="solid"/>
                      <a:round/>
                      <a:headEnd len="sm" w="sm" type="none"/>
                      <a:tailEnd len="sm" w="sm" type="none"/>
                    </a:lnB>
                  </a:tcPr>
                </a:tc>
              </a:tr>
            </a:tbl>
          </a:graphicData>
        </a:graphic>
      </p:graphicFrame>
      <p:pic>
        <p:nvPicPr>
          <p:cNvPr id="151" name="Google Shape;151;p23"/>
          <p:cNvPicPr preferRelativeResize="0"/>
          <p:nvPr/>
        </p:nvPicPr>
        <p:blipFill rotWithShape="1">
          <a:blip r:embed="rId4">
            <a:alphaModFix/>
          </a:blip>
          <a:srcRect b="43240" l="7465" r="-784" t="0"/>
          <a:stretch/>
        </p:blipFill>
        <p:spPr>
          <a:xfrm>
            <a:off x="0" y="4278950"/>
            <a:ext cx="9231725" cy="3547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4"/>
          <p:cNvPicPr preferRelativeResize="0"/>
          <p:nvPr/>
        </p:nvPicPr>
        <p:blipFill rotWithShape="1">
          <a:blip r:embed="rId3">
            <a:alphaModFix/>
          </a:blip>
          <a:srcRect b="7886" l="0" r="0" t="19302"/>
          <a:stretch/>
        </p:blipFill>
        <p:spPr>
          <a:xfrm>
            <a:off x="5344518" y="992875"/>
            <a:ext cx="3799481" cy="4150625"/>
          </a:xfrm>
          <a:prstGeom prst="rect">
            <a:avLst/>
          </a:prstGeom>
          <a:noFill/>
          <a:ln>
            <a:noFill/>
          </a:ln>
        </p:spPr>
      </p:pic>
      <p:pic>
        <p:nvPicPr>
          <p:cNvPr id="157" name="Google Shape;157;p24"/>
          <p:cNvPicPr preferRelativeResize="0"/>
          <p:nvPr/>
        </p:nvPicPr>
        <p:blipFill>
          <a:blip r:embed="rId4">
            <a:alphaModFix/>
          </a:blip>
          <a:stretch>
            <a:fillRect/>
          </a:stretch>
        </p:blipFill>
        <p:spPr>
          <a:xfrm rot="10800000">
            <a:off x="1" y="-12"/>
            <a:ext cx="9143999" cy="2850627"/>
          </a:xfrm>
          <a:prstGeom prst="rect">
            <a:avLst/>
          </a:prstGeom>
          <a:noFill/>
          <a:ln>
            <a:noFill/>
          </a:ln>
        </p:spPr>
      </p:pic>
      <p:sp>
        <p:nvSpPr>
          <p:cNvPr id="158" name="Google Shape;158;p24"/>
          <p:cNvSpPr txBox="1"/>
          <p:nvPr>
            <p:ph type="ctrTitle"/>
          </p:nvPr>
        </p:nvSpPr>
        <p:spPr>
          <a:xfrm>
            <a:off x="256612" y="177415"/>
            <a:ext cx="4656900" cy="62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800">
                <a:solidFill>
                  <a:schemeClr val="lt1"/>
                </a:solidFill>
                <a:latin typeface="Cardo"/>
                <a:ea typeface="Cardo"/>
                <a:cs typeface="Cardo"/>
                <a:sym typeface="Cardo"/>
              </a:rPr>
              <a:t>How to apply</a:t>
            </a:r>
            <a:endParaRPr sz="2800">
              <a:solidFill>
                <a:schemeClr val="lt1"/>
              </a:solidFill>
              <a:latin typeface="Cardo"/>
              <a:ea typeface="Cardo"/>
              <a:cs typeface="Cardo"/>
              <a:sym typeface="Cardo"/>
            </a:endParaRPr>
          </a:p>
        </p:txBody>
      </p:sp>
      <p:pic>
        <p:nvPicPr>
          <p:cNvPr id="159" name="Google Shape;159;p24"/>
          <p:cNvPicPr preferRelativeResize="0"/>
          <p:nvPr/>
        </p:nvPicPr>
        <p:blipFill>
          <a:blip r:embed="rId5">
            <a:alphaModFix/>
          </a:blip>
          <a:stretch>
            <a:fillRect/>
          </a:stretch>
        </p:blipFill>
        <p:spPr>
          <a:xfrm>
            <a:off x="5583237" y="331926"/>
            <a:ext cx="3233059" cy="484675"/>
          </a:xfrm>
          <a:prstGeom prst="rect">
            <a:avLst/>
          </a:prstGeom>
          <a:noFill/>
          <a:ln>
            <a:noFill/>
          </a:ln>
        </p:spPr>
      </p:pic>
      <p:sp>
        <p:nvSpPr>
          <p:cNvPr id="160" name="Google Shape;160;p24"/>
          <p:cNvSpPr txBox="1"/>
          <p:nvPr/>
        </p:nvSpPr>
        <p:spPr>
          <a:xfrm>
            <a:off x="330559" y="1416400"/>
            <a:ext cx="4309800" cy="3446100"/>
          </a:xfrm>
          <a:prstGeom prst="rect">
            <a:avLst/>
          </a:prstGeom>
          <a:noFill/>
          <a:ln>
            <a:noFill/>
          </a:ln>
        </p:spPr>
        <p:txBody>
          <a:bodyPr anchorCtr="0" anchor="t" bIns="91425" lIns="180000" spcFirstLastPara="1" rIns="91425" wrap="square" tIns="91425">
            <a:spAutoFit/>
          </a:bodyPr>
          <a:lstStyle/>
          <a:p>
            <a:pPr indent="-150325" lvl="0" marL="0" rtl="0" algn="l">
              <a:lnSpc>
                <a:spcPct val="115000"/>
              </a:lnSpc>
              <a:spcBef>
                <a:spcPts val="0"/>
              </a:spcBef>
              <a:spcAft>
                <a:spcPts val="0"/>
              </a:spcAft>
              <a:buSzPts val="950"/>
              <a:buFont typeface="Lato"/>
              <a:buChar char="●"/>
            </a:pPr>
            <a:r>
              <a:rPr lang="en-GB" sz="950">
                <a:solidFill>
                  <a:srgbClr val="003056"/>
                </a:solidFill>
                <a:latin typeface="Lato"/>
                <a:ea typeface="Lato"/>
                <a:cs typeface="Lato"/>
                <a:sym typeface="Lato"/>
              </a:rPr>
              <a:t>Download the </a:t>
            </a:r>
            <a:r>
              <a:rPr lang="en-GB" sz="950">
                <a:solidFill>
                  <a:srgbClr val="003056"/>
                </a:solidFill>
                <a:latin typeface="Lato"/>
                <a:ea typeface="Lato"/>
                <a:cs typeface="Lato"/>
                <a:sym typeface="Lato"/>
              </a:rPr>
              <a:t>application</a:t>
            </a:r>
            <a:r>
              <a:rPr lang="en-GB" sz="950">
                <a:solidFill>
                  <a:srgbClr val="003056"/>
                </a:solidFill>
                <a:latin typeface="Lato"/>
                <a:ea typeface="Lato"/>
                <a:cs typeface="Lato"/>
                <a:sym typeface="Lato"/>
              </a:rPr>
              <a:t> form from the website: </a:t>
            </a:r>
            <a:r>
              <a:rPr lang="en-GB" sz="950" u="sng">
                <a:solidFill>
                  <a:srgbClr val="B42534"/>
                </a:solidFill>
                <a:latin typeface="Lato"/>
                <a:ea typeface="Lato"/>
                <a:cs typeface="Lato"/>
                <a:sym typeface="Lato"/>
                <a:hlinkClick r:id="rId6">
                  <a:extLst>
                    <a:ext uri="{A12FA001-AC4F-418D-AE19-62706E023703}">
                      <ahyp:hlinkClr val="tx"/>
                    </a:ext>
                  </a:extLst>
                </a:hlinkClick>
              </a:rPr>
              <a:t>pangbourne.com/vacanices</a:t>
            </a:r>
            <a:r>
              <a:rPr lang="en-GB" sz="950">
                <a:solidFill>
                  <a:srgbClr val="003056"/>
                </a:solidFill>
                <a:latin typeface="Lato"/>
                <a:ea typeface="Lato"/>
                <a:cs typeface="Lato"/>
                <a:sym typeface="Lato"/>
              </a:rPr>
              <a:t> </a:t>
            </a:r>
            <a:endParaRPr sz="950">
              <a:solidFill>
                <a:srgbClr val="003056"/>
              </a:solidFill>
              <a:latin typeface="Lato"/>
              <a:ea typeface="Lato"/>
              <a:cs typeface="Lato"/>
              <a:sym typeface="Lato"/>
            </a:endParaRPr>
          </a:p>
          <a:p>
            <a:pPr indent="-90000" lvl="0" marL="0" rtl="0" algn="l">
              <a:lnSpc>
                <a:spcPct val="115000"/>
              </a:lnSpc>
              <a:spcBef>
                <a:spcPts val="0"/>
              </a:spcBef>
              <a:spcAft>
                <a:spcPts val="0"/>
              </a:spcAft>
              <a:buNone/>
            </a:pPr>
            <a:r>
              <a:t/>
            </a:r>
            <a:endParaRPr sz="950">
              <a:solidFill>
                <a:srgbClr val="003056"/>
              </a:solidFill>
              <a:latin typeface="Lato"/>
              <a:ea typeface="Lato"/>
              <a:cs typeface="Lato"/>
              <a:sym typeface="Lato"/>
            </a:endParaRPr>
          </a:p>
          <a:p>
            <a:pPr indent="-150325" lvl="0" marL="0"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Applications should be sent to </a:t>
            </a:r>
            <a:r>
              <a:rPr b="1" lang="en-GB" sz="950">
                <a:solidFill>
                  <a:srgbClr val="003056"/>
                </a:solidFill>
                <a:latin typeface="Lato"/>
                <a:ea typeface="Lato"/>
                <a:cs typeface="Lato"/>
                <a:sym typeface="Lato"/>
              </a:rPr>
              <a:t>recruitment@pangbourne.com</a:t>
            </a:r>
            <a:r>
              <a:rPr lang="en-GB" sz="950">
                <a:solidFill>
                  <a:srgbClr val="003056"/>
                </a:solidFill>
                <a:latin typeface="Lato"/>
                <a:ea typeface="Lato"/>
                <a:cs typeface="Lato"/>
                <a:sym typeface="Lato"/>
              </a:rPr>
              <a:t> </a:t>
            </a:r>
            <a:endParaRPr sz="950">
              <a:solidFill>
                <a:srgbClr val="003056"/>
              </a:solidFill>
              <a:latin typeface="Lato"/>
              <a:ea typeface="Lato"/>
              <a:cs typeface="Lato"/>
              <a:sym typeface="Lato"/>
            </a:endParaRPr>
          </a:p>
          <a:p>
            <a:pPr indent="-90000" lvl="0" marL="0" rtl="0" algn="l">
              <a:lnSpc>
                <a:spcPct val="115000"/>
              </a:lnSpc>
              <a:spcBef>
                <a:spcPts val="0"/>
              </a:spcBef>
              <a:spcAft>
                <a:spcPts val="0"/>
              </a:spcAft>
              <a:buNone/>
            </a:pPr>
            <a:r>
              <a:t/>
            </a:r>
            <a:endParaRPr sz="950">
              <a:solidFill>
                <a:srgbClr val="003056"/>
              </a:solidFill>
              <a:latin typeface="Lato"/>
              <a:ea typeface="Lato"/>
              <a:cs typeface="Lato"/>
              <a:sym typeface="Lato"/>
            </a:endParaRPr>
          </a:p>
          <a:p>
            <a:pPr indent="-150325" lvl="0" marL="0"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Deadline for </a:t>
            </a:r>
            <a:r>
              <a:rPr lang="en-GB" sz="950">
                <a:solidFill>
                  <a:srgbClr val="003056"/>
                </a:solidFill>
                <a:latin typeface="Lato"/>
                <a:ea typeface="Lato"/>
                <a:cs typeface="Lato"/>
                <a:sym typeface="Lato"/>
              </a:rPr>
              <a:t>applications</a:t>
            </a:r>
            <a:r>
              <a:rPr lang="en-GB" sz="950">
                <a:solidFill>
                  <a:srgbClr val="003056"/>
                </a:solidFill>
                <a:latin typeface="Lato"/>
                <a:ea typeface="Lato"/>
                <a:cs typeface="Lato"/>
                <a:sym typeface="Lato"/>
              </a:rPr>
              <a:t> is: </a:t>
            </a:r>
            <a:r>
              <a:rPr b="1" lang="en-GB" sz="950">
                <a:solidFill>
                  <a:srgbClr val="003056"/>
                </a:solidFill>
                <a:highlight>
                  <a:srgbClr val="FFFFFF"/>
                </a:highlight>
                <a:latin typeface="Lato"/>
                <a:ea typeface="Lato"/>
                <a:cs typeface="Lato"/>
                <a:sym typeface="Lato"/>
              </a:rPr>
              <a:t>09.00am Tuesday 05 May 2026</a:t>
            </a:r>
            <a:endParaRPr sz="950">
              <a:solidFill>
                <a:srgbClr val="003056"/>
              </a:solidFill>
              <a:highlight>
                <a:srgbClr val="FFFFFF"/>
              </a:highlight>
              <a:latin typeface="Lato"/>
              <a:ea typeface="Lato"/>
              <a:cs typeface="Lato"/>
              <a:sym typeface="Lato"/>
            </a:endParaRPr>
          </a:p>
          <a:p>
            <a:pPr indent="-90000" lvl="0" marL="0" rtl="0" algn="l">
              <a:lnSpc>
                <a:spcPct val="115000"/>
              </a:lnSpc>
              <a:spcBef>
                <a:spcPts val="0"/>
              </a:spcBef>
              <a:spcAft>
                <a:spcPts val="0"/>
              </a:spcAft>
              <a:buNone/>
            </a:pPr>
            <a:r>
              <a:t/>
            </a:r>
            <a:endParaRPr sz="950">
              <a:solidFill>
                <a:srgbClr val="003056"/>
              </a:solidFill>
              <a:highlight>
                <a:srgbClr val="FFFFFF"/>
              </a:highlight>
              <a:latin typeface="Lato"/>
              <a:ea typeface="Lato"/>
              <a:cs typeface="Lato"/>
              <a:sym typeface="Lato"/>
            </a:endParaRPr>
          </a:p>
          <a:p>
            <a:pPr indent="-150325" lvl="0" marL="0"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Please apply as soon as possible as applications will be considered upon receipt; we reserve the right to interview/appoint before the closing date.</a:t>
            </a:r>
            <a:endParaRPr sz="950">
              <a:solidFill>
                <a:srgbClr val="003056"/>
              </a:solidFill>
              <a:latin typeface="Lato"/>
              <a:ea typeface="Lato"/>
              <a:cs typeface="Lato"/>
              <a:sym typeface="Lato"/>
            </a:endParaRPr>
          </a:p>
          <a:p>
            <a:pPr indent="0" lvl="0" marL="457200" rtl="0" algn="l">
              <a:lnSpc>
                <a:spcPct val="115000"/>
              </a:lnSpc>
              <a:spcBef>
                <a:spcPts val="0"/>
              </a:spcBef>
              <a:spcAft>
                <a:spcPts val="0"/>
              </a:spcAft>
              <a:buNone/>
            </a:pPr>
            <a:r>
              <a:t/>
            </a:r>
            <a:endParaRPr sz="950">
              <a:solidFill>
                <a:srgbClr val="003056"/>
              </a:solidFill>
              <a:latin typeface="Lato"/>
              <a:ea typeface="Lato"/>
              <a:cs typeface="Lato"/>
              <a:sym typeface="Lato"/>
            </a:endParaRPr>
          </a:p>
          <a:p>
            <a:pPr indent="-150325" lvl="0" marL="0"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We welcome applications from candidates in either state or independent sectors. </a:t>
            </a:r>
            <a:endParaRPr sz="950">
              <a:solidFill>
                <a:srgbClr val="003056"/>
              </a:solidFill>
              <a:latin typeface="Lato"/>
              <a:ea typeface="Lato"/>
              <a:cs typeface="Lato"/>
              <a:sym typeface="Lato"/>
            </a:endParaRPr>
          </a:p>
          <a:p>
            <a:pPr indent="-150325" lvl="0" marL="0" rtl="0" algn="l">
              <a:lnSpc>
                <a:spcPct val="115000"/>
              </a:lnSpc>
              <a:spcBef>
                <a:spcPts val="1000"/>
              </a:spcBef>
              <a:spcAft>
                <a:spcPts val="0"/>
              </a:spcAft>
              <a:buClr>
                <a:srgbClr val="003056"/>
              </a:buClr>
              <a:buSzPts val="950"/>
              <a:buFont typeface="Lato"/>
              <a:buChar char="●"/>
            </a:pPr>
            <a:r>
              <a:rPr lang="en-GB" sz="950">
                <a:solidFill>
                  <a:srgbClr val="003056"/>
                </a:solidFill>
                <a:latin typeface="Lato"/>
                <a:ea typeface="Lato"/>
                <a:cs typeface="Lato"/>
                <a:sym typeface="Lato"/>
              </a:rPr>
              <a:t>We would be happy to have an informal conversation about the College, the Department and the role. Please contact </a:t>
            </a:r>
            <a:r>
              <a:rPr b="1" lang="en-GB" sz="950" u="sng">
                <a:solidFill>
                  <a:schemeClr val="hlink"/>
                </a:solidFill>
                <a:latin typeface="Lato"/>
                <a:ea typeface="Lato"/>
                <a:cs typeface="Lato"/>
                <a:sym typeface="Lato"/>
                <a:hlinkClick r:id="rId7"/>
              </a:rPr>
              <a:t>recruitment@pangbourne.com</a:t>
            </a:r>
            <a:r>
              <a:rPr lang="en-GB" sz="950">
                <a:solidFill>
                  <a:srgbClr val="003056"/>
                </a:solidFill>
                <a:latin typeface="Lato"/>
                <a:ea typeface="Lato"/>
                <a:cs typeface="Lato"/>
                <a:sym typeface="Lato"/>
              </a:rPr>
              <a:t>.</a:t>
            </a:r>
            <a:endParaRPr sz="950">
              <a:solidFill>
                <a:srgbClr val="003056"/>
              </a:solidFill>
              <a:latin typeface="Lato"/>
              <a:ea typeface="Lato"/>
              <a:cs typeface="Lato"/>
              <a:sym typeface="Lato"/>
            </a:endParaRPr>
          </a:p>
          <a:p>
            <a:pPr indent="-150325" lvl="0" marL="0" rtl="0" algn="l">
              <a:lnSpc>
                <a:spcPct val="115000"/>
              </a:lnSpc>
              <a:spcBef>
                <a:spcPts val="1000"/>
              </a:spcBef>
              <a:spcAft>
                <a:spcPts val="0"/>
              </a:spcAft>
              <a:buClr>
                <a:srgbClr val="003056"/>
              </a:buClr>
              <a:buSzPts val="950"/>
              <a:buFont typeface="Lato"/>
              <a:buChar char="●"/>
            </a:pPr>
            <a:r>
              <a:rPr lang="en-GB" sz="950">
                <a:solidFill>
                  <a:srgbClr val="003056"/>
                </a:solidFill>
                <a:latin typeface="Lato"/>
                <a:ea typeface="Lato"/>
                <a:cs typeface="Lato"/>
                <a:sym typeface="Lato"/>
              </a:rPr>
              <a:t>Prospective applicants are encouraged to contact Mrs Nichola Graham, Director of Music (nichola.graham@pangbourne.com) for an informal conversation about the role before applying.</a:t>
            </a:r>
            <a:endParaRPr sz="950">
              <a:solidFill>
                <a:srgbClr val="003056"/>
              </a:solidFill>
              <a:latin typeface="Lato"/>
              <a:ea typeface="Lato"/>
              <a:cs typeface="Lato"/>
              <a:sym typeface="Lato"/>
            </a:endParaRPr>
          </a:p>
          <a:p>
            <a:pPr indent="0" lvl="0" marL="457200" rtl="0" algn="l">
              <a:lnSpc>
                <a:spcPct val="115000"/>
              </a:lnSpc>
              <a:spcBef>
                <a:spcPts val="0"/>
              </a:spcBef>
              <a:spcAft>
                <a:spcPts val="0"/>
              </a:spcAft>
              <a:buNone/>
            </a:pPr>
            <a:r>
              <a:t/>
            </a:r>
            <a:endParaRPr sz="950">
              <a:solidFill>
                <a:srgbClr val="003056"/>
              </a:solidFill>
              <a:latin typeface="Lato"/>
              <a:ea typeface="Lato"/>
              <a:cs typeface="Lato"/>
              <a:sym typeface="Lato"/>
            </a:endParaRPr>
          </a:p>
          <a:p>
            <a:pPr indent="0" lvl="0" marL="0" rtl="0" algn="l">
              <a:spcBef>
                <a:spcPts val="0"/>
              </a:spcBef>
              <a:spcAft>
                <a:spcPts val="0"/>
              </a:spcAft>
              <a:buNone/>
            </a:pPr>
            <a:r>
              <a:t/>
            </a:r>
            <a:endParaRPr b="1" sz="950">
              <a:solidFill>
                <a:srgbClr val="003056"/>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5"/>
          <p:cNvPicPr preferRelativeResize="0"/>
          <p:nvPr/>
        </p:nvPicPr>
        <p:blipFill rotWithShape="1">
          <a:blip r:embed="rId3">
            <a:alphaModFix/>
          </a:blip>
          <a:srcRect b="2534" l="23974" r="11373" t="0"/>
          <a:stretch/>
        </p:blipFill>
        <p:spPr>
          <a:xfrm>
            <a:off x="5098975" y="1079000"/>
            <a:ext cx="4045025" cy="4064499"/>
          </a:xfrm>
          <a:prstGeom prst="rect">
            <a:avLst/>
          </a:prstGeom>
          <a:noFill/>
          <a:ln>
            <a:noFill/>
          </a:ln>
        </p:spPr>
      </p:pic>
      <p:pic>
        <p:nvPicPr>
          <p:cNvPr id="166" name="Google Shape;166;p25"/>
          <p:cNvPicPr preferRelativeResize="0"/>
          <p:nvPr/>
        </p:nvPicPr>
        <p:blipFill>
          <a:blip r:embed="rId4">
            <a:alphaModFix/>
          </a:blip>
          <a:stretch>
            <a:fillRect/>
          </a:stretch>
        </p:blipFill>
        <p:spPr>
          <a:xfrm rot="10800000">
            <a:off x="1" y="-73022"/>
            <a:ext cx="9143999" cy="2931523"/>
          </a:xfrm>
          <a:prstGeom prst="rect">
            <a:avLst/>
          </a:prstGeom>
          <a:noFill/>
          <a:ln>
            <a:noFill/>
          </a:ln>
        </p:spPr>
      </p:pic>
      <p:sp>
        <p:nvSpPr>
          <p:cNvPr id="167" name="Google Shape;167;p25"/>
          <p:cNvSpPr txBox="1"/>
          <p:nvPr>
            <p:ph type="ctrTitle"/>
          </p:nvPr>
        </p:nvSpPr>
        <p:spPr>
          <a:xfrm>
            <a:off x="264725" y="201753"/>
            <a:ext cx="4656900" cy="62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800">
                <a:solidFill>
                  <a:schemeClr val="lt1"/>
                </a:solidFill>
                <a:latin typeface="Cardo"/>
                <a:ea typeface="Cardo"/>
                <a:cs typeface="Cardo"/>
                <a:sym typeface="Cardo"/>
              </a:rPr>
              <a:t>Other information </a:t>
            </a:r>
            <a:r>
              <a:rPr lang="en-GB" sz="3580">
                <a:solidFill>
                  <a:schemeClr val="lt1"/>
                </a:solidFill>
                <a:latin typeface="Cardo"/>
                <a:ea typeface="Cardo"/>
                <a:cs typeface="Cardo"/>
                <a:sym typeface="Cardo"/>
              </a:rPr>
              <a:t> </a:t>
            </a:r>
            <a:endParaRPr sz="2480">
              <a:solidFill>
                <a:schemeClr val="lt1"/>
              </a:solidFill>
              <a:latin typeface="Cardo"/>
              <a:ea typeface="Cardo"/>
              <a:cs typeface="Cardo"/>
              <a:sym typeface="Cardo"/>
            </a:endParaRPr>
          </a:p>
        </p:txBody>
      </p:sp>
      <p:pic>
        <p:nvPicPr>
          <p:cNvPr id="168" name="Google Shape;168;p25"/>
          <p:cNvPicPr preferRelativeResize="0"/>
          <p:nvPr/>
        </p:nvPicPr>
        <p:blipFill>
          <a:blip r:embed="rId5">
            <a:alphaModFix/>
          </a:blip>
          <a:stretch>
            <a:fillRect/>
          </a:stretch>
        </p:blipFill>
        <p:spPr>
          <a:xfrm>
            <a:off x="5583237" y="331926"/>
            <a:ext cx="3233059" cy="484675"/>
          </a:xfrm>
          <a:prstGeom prst="rect">
            <a:avLst/>
          </a:prstGeom>
          <a:noFill/>
          <a:ln>
            <a:noFill/>
          </a:ln>
        </p:spPr>
      </p:pic>
      <p:sp>
        <p:nvSpPr>
          <p:cNvPr id="169" name="Google Shape;169;p25"/>
          <p:cNvSpPr txBox="1"/>
          <p:nvPr/>
        </p:nvSpPr>
        <p:spPr>
          <a:xfrm>
            <a:off x="322434" y="1335286"/>
            <a:ext cx="4309800" cy="3694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GB" sz="950">
                <a:solidFill>
                  <a:srgbClr val="003056"/>
                </a:solidFill>
                <a:latin typeface="Lato"/>
                <a:ea typeface="Lato"/>
                <a:cs typeface="Lato"/>
                <a:sym typeface="Lato"/>
              </a:rPr>
              <a:t>Child Protection and Safeguarding Policy</a:t>
            </a:r>
            <a:endParaRPr b="1" sz="950">
              <a:solidFill>
                <a:srgbClr val="003056"/>
              </a:solidFill>
              <a:latin typeface="Lato"/>
              <a:ea typeface="Lato"/>
              <a:cs typeface="Lato"/>
              <a:sym typeface="Lato"/>
            </a:endParaRPr>
          </a:p>
          <a:p>
            <a:pPr indent="0" lvl="0" marL="0" rtl="0" algn="just">
              <a:lnSpc>
                <a:spcPct val="115000"/>
              </a:lnSpc>
              <a:spcBef>
                <a:spcPts val="0"/>
              </a:spcBef>
              <a:spcAft>
                <a:spcPts val="0"/>
              </a:spcAft>
              <a:buNone/>
            </a:pPr>
            <a:r>
              <a:rPr lang="en-GB" sz="950">
                <a:solidFill>
                  <a:srgbClr val="003056"/>
                </a:solidFill>
                <a:latin typeface="Lato"/>
                <a:ea typeface="Lato"/>
                <a:cs typeface="Lato"/>
                <a:sym typeface="Lato"/>
              </a:rPr>
              <a:t>In line with our recruitment policy and for the protection of our pupils, you will be subject to an enhanced DBS disclosure and employment reference checks. Pangbourne College is committed to safeguarding and promoting the welfare of children and young people and expects staff and volunteers to share this commitment. You must be eligible to work in the UK.</a:t>
            </a:r>
            <a:endParaRPr sz="950">
              <a:solidFill>
                <a:srgbClr val="003056"/>
              </a:solidFill>
              <a:latin typeface="Lato"/>
              <a:ea typeface="Lato"/>
              <a:cs typeface="Lato"/>
              <a:sym typeface="Lato"/>
            </a:endParaRPr>
          </a:p>
          <a:p>
            <a:pPr indent="0" lvl="0" marL="0" rtl="0" algn="just">
              <a:lnSpc>
                <a:spcPct val="115000"/>
              </a:lnSpc>
              <a:spcBef>
                <a:spcPts val="0"/>
              </a:spcBef>
              <a:spcAft>
                <a:spcPts val="0"/>
              </a:spcAft>
              <a:buNone/>
            </a:pPr>
            <a:r>
              <a:rPr lang="en-GB" sz="950">
                <a:solidFill>
                  <a:srgbClr val="003056"/>
                </a:solidFill>
                <a:latin typeface="Lato"/>
                <a:ea typeface="Lato"/>
                <a:cs typeface="Lato"/>
                <a:sym typeface="Lato"/>
              </a:rPr>
              <a:t>It is the post holder’s responsibility for promoting and safeguarding the welfare of children.  You will comply with the Pangbourne College Child Protection and Safeguarding Policy, and the requirement to report to the Designated Safeguarding Lead any concerns relating to the safety or welfare of children.</a:t>
            </a:r>
            <a:endParaRPr sz="950">
              <a:solidFill>
                <a:srgbClr val="003056"/>
              </a:solidFill>
              <a:latin typeface="Lato"/>
              <a:ea typeface="Lato"/>
              <a:cs typeface="Lato"/>
              <a:sym typeface="Lato"/>
            </a:endParaRPr>
          </a:p>
          <a:p>
            <a:pPr indent="0" lvl="0" marL="0" rtl="0" algn="just">
              <a:lnSpc>
                <a:spcPct val="115000"/>
              </a:lnSpc>
              <a:spcBef>
                <a:spcPts val="0"/>
              </a:spcBef>
              <a:spcAft>
                <a:spcPts val="0"/>
              </a:spcAft>
              <a:buNone/>
            </a:pPr>
            <a:r>
              <a:t/>
            </a:r>
            <a:endParaRPr sz="950">
              <a:solidFill>
                <a:srgbClr val="003056"/>
              </a:solidFill>
              <a:latin typeface="Lato"/>
              <a:ea typeface="Lato"/>
              <a:cs typeface="Lato"/>
              <a:sym typeface="Lato"/>
            </a:endParaRPr>
          </a:p>
          <a:p>
            <a:pPr indent="0" lvl="0" marL="0" rtl="0" algn="just">
              <a:lnSpc>
                <a:spcPct val="115000"/>
              </a:lnSpc>
              <a:spcBef>
                <a:spcPts val="0"/>
              </a:spcBef>
              <a:spcAft>
                <a:spcPts val="0"/>
              </a:spcAft>
              <a:buNone/>
            </a:pPr>
            <a:r>
              <a:rPr b="1" lang="en-GB" sz="950">
                <a:solidFill>
                  <a:srgbClr val="003056"/>
                </a:solidFill>
                <a:latin typeface="Lato"/>
                <a:ea typeface="Lato"/>
                <a:cs typeface="Lato"/>
                <a:sym typeface="Lato"/>
              </a:rPr>
              <a:t>Information Security, Confidentiality and Data Protection</a:t>
            </a:r>
            <a:endParaRPr b="1" sz="950">
              <a:solidFill>
                <a:srgbClr val="003056"/>
              </a:solidFill>
              <a:latin typeface="Lato"/>
              <a:ea typeface="Lato"/>
              <a:cs typeface="Lato"/>
              <a:sym typeface="Lato"/>
            </a:endParaRPr>
          </a:p>
          <a:p>
            <a:pPr indent="0" lvl="0" marL="0" rtl="0" algn="just">
              <a:lnSpc>
                <a:spcPct val="115000"/>
              </a:lnSpc>
              <a:spcBef>
                <a:spcPts val="0"/>
              </a:spcBef>
              <a:spcAft>
                <a:spcPts val="0"/>
              </a:spcAft>
              <a:buClr>
                <a:schemeClr val="dk1"/>
              </a:buClr>
              <a:buSzPts val="1100"/>
              <a:buFont typeface="Arial"/>
              <a:buNone/>
            </a:pPr>
            <a:r>
              <a:rPr lang="en-GB" sz="950">
                <a:solidFill>
                  <a:srgbClr val="003056"/>
                </a:solidFill>
                <a:highlight>
                  <a:srgbClr val="FFFFFF"/>
                </a:highlight>
                <a:latin typeface="Lato"/>
                <a:ea typeface="Lato"/>
                <a:cs typeface="Lato"/>
                <a:sym typeface="Lato"/>
              </a:rPr>
              <a:t>During the course of employment the post holder may have access to, see or hear information of a confidential nature and he/she will be required not to disclose such information. All personal identification information must be held in the strictest confidence and should be disclosed only to authorised people in accordance with the General Data Protection Regulation and the College’s Privacy Notice, unless explicit written consent has been given by the person identified.</a:t>
            </a:r>
            <a:endParaRPr sz="950">
              <a:solidFill>
                <a:srgbClr val="003056"/>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950">
              <a:solidFill>
                <a:srgbClr val="003056"/>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6"/>
          <p:cNvPicPr preferRelativeResize="0"/>
          <p:nvPr/>
        </p:nvPicPr>
        <p:blipFill rotWithShape="1">
          <a:blip r:embed="rId3">
            <a:alphaModFix/>
          </a:blip>
          <a:srcRect b="0" l="28905" r="6820" t="0"/>
          <a:stretch/>
        </p:blipFill>
        <p:spPr>
          <a:xfrm>
            <a:off x="5211101" y="1071975"/>
            <a:ext cx="3926600" cy="4071525"/>
          </a:xfrm>
          <a:prstGeom prst="rect">
            <a:avLst/>
          </a:prstGeom>
          <a:noFill/>
          <a:ln>
            <a:noFill/>
          </a:ln>
        </p:spPr>
      </p:pic>
      <p:pic>
        <p:nvPicPr>
          <p:cNvPr id="175" name="Google Shape;175;p26"/>
          <p:cNvPicPr preferRelativeResize="0"/>
          <p:nvPr/>
        </p:nvPicPr>
        <p:blipFill>
          <a:blip r:embed="rId4">
            <a:alphaModFix/>
          </a:blip>
          <a:stretch>
            <a:fillRect/>
          </a:stretch>
        </p:blipFill>
        <p:spPr>
          <a:xfrm rot="10800000">
            <a:off x="1" y="-56802"/>
            <a:ext cx="9143999" cy="2915302"/>
          </a:xfrm>
          <a:prstGeom prst="rect">
            <a:avLst/>
          </a:prstGeom>
          <a:noFill/>
          <a:ln>
            <a:noFill/>
          </a:ln>
        </p:spPr>
      </p:pic>
      <p:sp>
        <p:nvSpPr>
          <p:cNvPr id="176" name="Google Shape;176;p26"/>
          <p:cNvSpPr txBox="1"/>
          <p:nvPr>
            <p:ph type="ctrTitle"/>
          </p:nvPr>
        </p:nvSpPr>
        <p:spPr>
          <a:xfrm>
            <a:off x="264725" y="217979"/>
            <a:ext cx="4656900" cy="62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800">
                <a:solidFill>
                  <a:schemeClr val="lt1"/>
                </a:solidFill>
                <a:latin typeface="Cardo"/>
                <a:ea typeface="Cardo"/>
                <a:cs typeface="Cardo"/>
                <a:sym typeface="Cardo"/>
              </a:rPr>
              <a:t>Other information </a:t>
            </a:r>
            <a:r>
              <a:rPr lang="en-GB" sz="3580">
                <a:solidFill>
                  <a:schemeClr val="lt1"/>
                </a:solidFill>
                <a:latin typeface="Cardo"/>
                <a:ea typeface="Cardo"/>
                <a:cs typeface="Cardo"/>
                <a:sym typeface="Cardo"/>
              </a:rPr>
              <a:t> </a:t>
            </a:r>
            <a:endParaRPr sz="2480">
              <a:solidFill>
                <a:schemeClr val="lt1"/>
              </a:solidFill>
              <a:latin typeface="Cardo"/>
              <a:ea typeface="Cardo"/>
              <a:cs typeface="Cardo"/>
              <a:sym typeface="Cardo"/>
            </a:endParaRPr>
          </a:p>
        </p:txBody>
      </p:sp>
      <p:pic>
        <p:nvPicPr>
          <p:cNvPr id="177" name="Google Shape;177;p26"/>
          <p:cNvPicPr preferRelativeResize="0"/>
          <p:nvPr/>
        </p:nvPicPr>
        <p:blipFill>
          <a:blip r:embed="rId5">
            <a:alphaModFix/>
          </a:blip>
          <a:stretch>
            <a:fillRect/>
          </a:stretch>
        </p:blipFill>
        <p:spPr>
          <a:xfrm>
            <a:off x="5583237" y="331926"/>
            <a:ext cx="3233059" cy="484675"/>
          </a:xfrm>
          <a:prstGeom prst="rect">
            <a:avLst/>
          </a:prstGeom>
          <a:noFill/>
          <a:ln>
            <a:noFill/>
          </a:ln>
        </p:spPr>
      </p:pic>
      <p:sp>
        <p:nvSpPr>
          <p:cNvPr id="178" name="Google Shape;178;p26"/>
          <p:cNvSpPr txBox="1"/>
          <p:nvPr/>
        </p:nvSpPr>
        <p:spPr>
          <a:xfrm>
            <a:off x="322425" y="1335275"/>
            <a:ext cx="4066500" cy="3189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GB" sz="950">
                <a:solidFill>
                  <a:srgbClr val="003056"/>
                </a:solidFill>
                <a:latin typeface="Lato"/>
                <a:ea typeface="Lato"/>
                <a:cs typeface="Lato"/>
                <a:sym typeface="Lato"/>
              </a:rPr>
              <a:t>Equal Opportunities</a:t>
            </a:r>
            <a:endParaRPr b="1" sz="950">
              <a:solidFill>
                <a:srgbClr val="003056"/>
              </a:solidFill>
              <a:latin typeface="Lato"/>
              <a:ea typeface="Lato"/>
              <a:cs typeface="Lato"/>
              <a:sym typeface="Lato"/>
            </a:endParaRPr>
          </a:p>
          <a:p>
            <a:pPr indent="0" lvl="0" marL="0" rtl="0" algn="just">
              <a:lnSpc>
                <a:spcPct val="115000"/>
              </a:lnSpc>
              <a:spcBef>
                <a:spcPts val="0"/>
              </a:spcBef>
              <a:spcAft>
                <a:spcPts val="0"/>
              </a:spcAft>
              <a:buNone/>
            </a:pPr>
            <a:r>
              <a:rPr lang="en-GB" sz="950">
                <a:solidFill>
                  <a:srgbClr val="003056"/>
                </a:solidFill>
                <a:latin typeface="Lato"/>
                <a:ea typeface="Lato"/>
                <a:cs typeface="Lato"/>
                <a:sym typeface="Lato"/>
              </a:rPr>
              <a:t>We are proactively committed to creating a diverse staff body which reflects the community that we teach.  At Pangbourne College we value diversity and inclusion; we want to attract the best people for the role available.  This is regardless of age, ethnicity, sexual orientation, gender, disability, socioeconomic status or religious beliefs.</a:t>
            </a:r>
            <a:endParaRPr sz="950">
              <a:solidFill>
                <a:srgbClr val="003056"/>
              </a:solidFill>
              <a:latin typeface="Lato"/>
              <a:ea typeface="Lato"/>
              <a:cs typeface="Lato"/>
              <a:sym typeface="Lato"/>
            </a:endParaRPr>
          </a:p>
          <a:p>
            <a:pPr indent="0" lvl="0" marL="0" rtl="0" algn="just">
              <a:lnSpc>
                <a:spcPct val="115000"/>
              </a:lnSpc>
              <a:spcBef>
                <a:spcPts val="0"/>
              </a:spcBef>
              <a:spcAft>
                <a:spcPts val="0"/>
              </a:spcAft>
              <a:buNone/>
            </a:pPr>
            <a:r>
              <a:rPr lang="en-GB" sz="950">
                <a:solidFill>
                  <a:srgbClr val="003056"/>
                </a:solidFill>
                <a:latin typeface="Lato"/>
                <a:ea typeface="Lato"/>
                <a:cs typeface="Lato"/>
                <a:sym typeface="Lato"/>
              </a:rPr>
              <a:t>The post holder must comply with and promote Equal Opportunities and avoid any behaviour which discriminates against others on the grounds of sex, disability, marital status, sexual orientation, age, race, colour, nationality, ethnic or national origin, religion, political opinion, trade union membership.</a:t>
            </a:r>
            <a:endParaRPr sz="950">
              <a:solidFill>
                <a:srgbClr val="003056"/>
              </a:solidFill>
              <a:latin typeface="Lato"/>
              <a:ea typeface="Lato"/>
              <a:cs typeface="Lato"/>
              <a:sym typeface="Lato"/>
            </a:endParaRPr>
          </a:p>
          <a:p>
            <a:pPr indent="0" lvl="0" marL="0" rtl="0" algn="just">
              <a:lnSpc>
                <a:spcPct val="115000"/>
              </a:lnSpc>
              <a:spcBef>
                <a:spcPts val="0"/>
              </a:spcBef>
              <a:spcAft>
                <a:spcPts val="0"/>
              </a:spcAft>
              <a:buNone/>
            </a:pPr>
            <a:r>
              <a:t/>
            </a:r>
            <a:endParaRPr sz="950">
              <a:solidFill>
                <a:srgbClr val="003056"/>
              </a:solidFill>
              <a:latin typeface="Lato"/>
              <a:ea typeface="Lato"/>
              <a:cs typeface="Lato"/>
              <a:sym typeface="Lato"/>
            </a:endParaRPr>
          </a:p>
          <a:p>
            <a:pPr indent="0" lvl="0" marL="0" rtl="0" algn="just">
              <a:lnSpc>
                <a:spcPct val="115000"/>
              </a:lnSpc>
              <a:spcBef>
                <a:spcPts val="0"/>
              </a:spcBef>
              <a:spcAft>
                <a:spcPts val="0"/>
              </a:spcAft>
              <a:buNone/>
            </a:pPr>
            <a:r>
              <a:rPr b="1" lang="en-GB" sz="950">
                <a:solidFill>
                  <a:srgbClr val="003056"/>
                </a:solidFill>
                <a:latin typeface="Lato"/>
                <a:ea typeface="Lato"/>
                <a:cs typeface="Lato"/>
                <a:sym typeface="Lato"/>
              </a:rPr>
              <a:t>Health and Safety</a:t>
            </a:r>
            <a:br>
              <a:rPr b="1" lang="en-GB" sz="950">
                <a:solidFill>
                  <a:srgbClr val="003056"/>
                </a:solidFill>
                <a:latin typeface="Lato"/>
                <a:ea typeface="Lato"/>
                <a:cs typeface="Lato"/>
                <a:sym typeface="Lato"/>
              </a:rPr>
            </a:br>
            <a:r>
              <a:rPr lang="en-GB" sz="950">
                <a:solidFill>
                  <a:srgbClr val="003056"/>
                </a:solidFill>
                <a:latin typeface="Lato"/>
                <a:ea typeface="Lato"/>
                <a:cs typeface="Lato"/>
                <a:sym typeface="Lato"/>
              </a:rPr>
              <a:t>Under the Health &amp; Safety at Work etc Act 1974, it is the responsibility of individual employees at every level to take care of their own health and safety and that of others who may be affected by their own acts at work.  This includes co-operating with the College and colleagues in complying with Health and Safety obligations to maintain a safe environment.</a:t>
            </a:r>
            <a:endParaRPr sz="950">
              <a:solidFill>
                <a:srgbClr val="003056"/>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7"/>
          <p:cNvPicPr preferRelativeResize="0"/>
          <p:nvPr/>
        </p:nvPicPr>
        <p:blipFill rotWithShape="1">
          <a:blip r:embed="rId3">
            <a:alphaModFix/>
          </a:blip>
          <a:srcRect b="0" l="28918" r="15050" t="0"/>
          <a:stretch/>
        </p:blipFill>
        <p:spPr>
          <a:xfrm>
            <a:off x="4819900" y="0"/>
            <a:ext cx="4324101" cy="5143501"/>
          </a:xfrm>
          <a:prstGeom prst="rect">
            <a:avLst/>
          </a:prstGeom>
          <a:noFill/>
          <a:ln>
            <a:noFill/>
          </a:ln>
        </p:spPr>
      </p:pic>
      <p:pic>
        <p:nvPicPr>
          <p:cNvPr id="184" name="Google Shape;184;p27"/>
          <p:cNvPicPr preferRelativeResize="0"/>
          <p:nvPr/>
        </p:nvPicPr>
        <p:blipFill rotWithShape="1">
          <a:blip r:embed="rId4">
            <a:alphaModFix/>
          </a:blip>
          <a:srcRect b="0" l="4550" r="27130" t="0"/>
          <a:stretch/>
        </p:blipFill>
        <p:spPr>
          <a:xfrm>
            <a:off x="4818937" y="893775"/>
            <a:ext cx="4356598" cy="4249726"/>
          </a:xfrm>
          <a:prstGeom prst="rect">
            <a:avLst/>
          </a:prstGeom>
          <a:noFill/>
          <a:ln>
            <a:noFill/>
          </a:ln>
        </p:spPr>
      </p:pic>
      <p:pic>
        <p:nvPicPr>
          <p:cNvPr id="185" name="Google Shape;185;p27"/>
          <p:cNvPicPr preferRelativeResize="0"/>
          <p:nvPr/>
        </p:nvPicPr>
        <p:blipFill>
          <a:blip r:embed="rId5">
            <a:alphaModFix/>
          </a:blip>
          <a:stretch>
            <a:fillRect/>
          </a:stretch>
        </p:blipFill>
        <p:spPr>
          <a:xfrm rot="10800000">
            <a:off x="1" y="-48677"/>
            <a:ext cx="9143999" cy="2907177"/>
          </a:xfrm>
          <a:prstGeom prst="rect">
            <a:avLst/>
          </a:prstGeom>
          <a:noFill/>
          <a:ln>
            <a:noFill/>
          </a:ln>
        </p:spPr>
      </p:pic>
      <p:sp>
        <p:nvSpPr>
          <p:cNvPr id="186" name="Google Shape;186;p27"/>
          <p:cNvSpPr txBox="1"/>
          <p:nvPr>
            <p:ph type="ctrTitle"/>
          </p:nvPr>
        </p:nvSpPr>
        <p:spPr>
          <a:xfrm>
            <a:off x="264725" y="217979"/>
            <a:ext cx="4656900" cy="62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800">
                <a:solidFill>
                  <a:schemeClr val="lt1"/>
                </a:solidFill>
                <a:latin typeface="Cardo"/>
                <a:ea typeface="Cardo"/>
                <a:cs typeface="Cardo"/>
                <a:sym typeface="Cardo"/>
              </a:rPr>
              <a:t>Other information  </a:t>
            </a:r>
            <a:r>
              <a:rPr lang="en-GB" sz="3580">
                <a:solidFill>
                  <a:schemeClr val="lt1"/>
                </a:solidFill>
                <a:latin typeface="Cardo"/>
                <a:ea typeface="Cardo"/>
                <a:cs typeface="Cardo"/>
                <a:sym typeface="Cardo"/>
              </a:rPr>
              <a:t> </a:t>
            </a:r>
            <a:endParaRPr sz="2480">
              <a:solidFill>
                <a:schemeClr val="lt1"/>
              </a:solidFill>
              <a:latin typeface="Cardo"/>
              <a:ea typeface="Cardo"/>
              <a:cs typeface="Cardo"/>
              <a:sym typeface="Cardo"/>
            </a:endParaRPr>
          </a:p>
        </p:txBody>
      </p:sp>
      <p:pic>
        <p:nvPicPr>
          <p:cNvPr id="187" name="Google Shape;187;p27"/>
          <p:cNvPicPr preferRelativeResize="0"/>
          <p:nvPr/>
        </p:nvPicPr>
        <p:blipFill>
          <a:blip r:embed="rId6">
            <a:alphaModFix/>
          </a:blip>
          <a:stretch>
            <a:fillRect/>
          </a:stretch>
        </p:blipFill>
        <p:spPr>
          <a:xfrm>
            <a:off x="5583237" y="331926"/>
            <a:ext cx="3233059" cy="484675"/>
          </a:xfrm>
          <a:prstGeom prst="rect">
            <a:avLst/>
          </a:prstGeom>
          <a:noFill/>
          <a:ln>
            <a:noFill/>
          </a:ln>
        </p:spPr>
      </p:pic>
      <p:sp>
        <p:nvSpPr>
          <p:cNvPr id="188" name="Google Shape;188;p27"/>
          <p:cNvSpPr txBox="1"/>
          <p:nvPr/>
        </p:nvSpPr>
        <p:spPr>
          <a:xfrm>
            <a:off x="298075" y="1327173"/>
            <a:ext cx="4309800" cy="2180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GB" sz="950">
                <a:solidFill>
                  <a:srgbClr val="003056"/>
                </a:solidFill>
                <a:latin typeface="Lato"/>
                <a:ea typeface="Lato"/>
                <a:cs typeface="Lato"/>
                <a:sym typeface="Lato"/>
              </a:rPr>
              <a:t>Terms and Conditions of Service</a:t>
            </a:r>
            <a:endParaRPr b="1" sz="950">
              <a:solidFill>
                <a:srgbClr val="003056"/>
              </a:solidFill>
              <a:latin typeface="Lato"/>
              <a:ea typeface="Lato"/>
              <a:cs typeface="Lato"/>
              <a:sym typeface="Lato"/>
            </a:endParaRPr>
          </a:p>
          <a:p>
            <a:pPr indent="0" lvl="0" marL="0" rtl="0" algn="just">
              <a:lnSpc>
                <a:spcPct val="115000"/>
              </a:lnSpc>
              <a:spcBef>
                <a:spcPts val="0"/>
              </a:spcBef>
              <a:spcAft>
                <a:spcPts val="0"/>
              </a:spcAft>
              <a:buNone/>
            </a:pPr>
            <a:r>
              <a:rPr lang="en-GB" sz="950">
                <a:solidFill>
                  <a:srgbClr val="003056"/>
                </a:solidFill>
                <a:latin typeface="Lato"/>
                <a:ea typeface="Lato"/>
                <a:cs typeface="Lato"/>
                <a:sym typeface="Lato"/>
              </a:rPr>
              <a:t>The post holder will be required to comply with all policies and procedures issued by and on behalf of the College.</a:t>
            </a:r>
            <a:br>
              <a:rPr lang="en-GB" sz="950">
                <a:solidFill>
                  <a:srgbClr val="003056"/>
                </a:solidFill>
                <a:latin typeface="Lato"/>
                <a:ea typeface="Lato"/>
                <a:cs typeface="Lato"/>
                <a:sym typeface="Lato"/>
              </a:rPr>
            </a:br>
            <a:r>
              <a:rPr lang="en-GB" sz="950">
                <a:solidFill>
                  <a:srgbClr val="003056"/>
                </a:solidFill>
                <a:latin typeface="Lato"/>
                <a:ea typeface="Lato"/>
                <a:cs typeface="Lato"/>
                <a:sym typeface="Lato"/>
              </a:rPr>
              <a:t>The post holder will be subject to an Enhanced Disclosure and Barring Service Certificate.</a:t>
            </a:r>
            <a:br>
              <a:rPr lang="en-GB" sz="950">
                <a:solidFill>
                  <a:srgbClr val="003056"/>
                </a:solidFill>
                <a:latin typeface="Lato"/>
                <a:ea typeface="Lato"/>
                <a:cs typeface="Lato"/>
                <a:sym typeface="Lato"/>
              </a:rPr>
            </a:br>
            <a:r>
              <a:rPr lang="en-GB" sz="950">
                <a:solidFill>
                  <a:srgbClr val="003056"/>
                </a:solidFill>
                <a:latin typeface="Lato"/>
                <a:ea typeface="Lato"/>
                <a:cs typeface="Lato"/>
                <a:sym typeface="Lato"/>
              </a:rPr>
              <a:t>The post holder will be required to participate in the College’s appraisal procedures as an appraise and if applicable, as an appraiser.</a:t>
            </a:r>
            <a:br>
              <a:rPr lang="en-GB" sz="950">
                <a:solidFill>
                  <a:srgbClr val="003056"/>
                </a:solidFill>
                <a:latin typeface="Lato"/>
                <a:ea typeface="Lato"/>
                <a:cs typeface="Lato"/>
                <a:sym typeface="Lato"/>
              </a:rPr>
            </a:br>
            <a:r>
              <a:rPr lang="en-GB" sz="950">
                <a:solidFill>
                  <a:srgbClr val="003056"/>
                </a:solidFill>
                <a:latin typeface="Lato"/>
                <a:ea typeface="Lato"/>
                <a:cs typeface="Lato"/>
                <a:sym typeface="Lato"/>
              </a:rPr>
              <a:t>The post holder will be required to attend statutory and mandatory training.</a:t>
            </a:r>
            <a:endParaRPr sz="950">
              <a:solidFill>
                <a:srgbClr val="003056"/>
              </a:solidFill>
              <a:latin typeface="Lato"/>
              <a:ea typeface="Lato"/>
              <a:cs typeface="Lato"/>
              <a:sym typeface="Lato"/>
            </a:endParaRPr>
          </a:p>
          <a:p>
            <a:pPr indent="0" lvl="0" marL="0" rtl="0" algn="just">
              <a:lnSpc>
                <a:spcPct val="115000"/>
              </a:lnSpc>
              <a:spcBef>
                <a:spcPts val="0"/>
              </a:spcBef>
              <a:spcAft>
                <a:spcPts val="0"/>
              </a:spcAft>
              <a:buNone/>
            </a:pPr>
            <a:r>
              <a:t/>
            </a:r>
            <a:endParaRPr sz="950">
              <a:solidFill>
                <a:srgbClr val="003056"/>
              </a:solidFill>
              <a:latin typeface="Lato"/>
              <a:ea typeface="Lato"/>
              <a:cs typeface="Lato"/>
              <a:sym typeface="Lato"/>
            </a:endParaRPr>
          </a:p>
          <a:p>
            <a:pPr indent="0" lvl="0" marL="0" rtl="0" algn="just">
              <a:lnSpc>
                <a:spcPct val="115000"/>
              </a:lnSpc>
              <a:spcBef>
                <a:spcPts val="0"/>
              </a:spcBef>
              <a:spcAft>
                <a:spcPts val="0"/>
              </a:spcAft>
              <a:buNone/>
            </a:pPr>
            <a:r>
              <a:t/>
            </a:r>
            <a:endParaRPr sz="950">
              <a:solidFill>
                <a:srgbClr val="003056"/>
              </a:solidFill>
              <a:latin typeface="Lato"/>
              <a:ea typeface="Lato"/>
              <a:cs typeface="Lato"/>
              <a:sym typeface="Lato"/>
            </a:endParaRPr>
          </a:p>
          <a:p>
            <a:pPr indent="0" lvl="0" marL="0" rtl="0" algn="l">
              <a:lnSpc>
                <a:spcPct val="115000"/>
              </a:lnSpc>
              <a:spcBef>
                <a:spcPts val="0"/>
              </a:spcBef>
              <a:spcAft>
                <a:spcPts val="0"/>
              </a:spcAft>
              <a:buNone/>
            </a:pPr>
            <a:r>
              <a:t/>
            </a:r>
            <a:endParaRPr sz="950">
              <a:solidFill>
                <a:srgbClr val="003056"/>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950">
              <a:solidFill>
                <a:srgbClr val="003056"/>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8"/>
          <p:cNvPicPr preferRelativeResize="0"/>
          <p:nvPr/>
        </p:nvPicPr>
        <p:blipFill rotWithShape="1">
          <a:blip r:embed="rId3">
            <a:alphaModFix/>
          </a:blip>
          <a:srcRect b="11197" l="0" r="0" t="18117"/>
          <a:stretch/>
        </p:blipFill>
        <p:spPr>
          <a:xfrm>
            <a:off x="0" y="0"/>
            <a:ext cx="9144003" cy="4307926"/>
          </a:xfrm>
          <a:prstGeom prst="rect">
            <a:avLst/>
          </a:prstGeom>
          <a:noFill/>
          <a:ln>
            <a:noFill/>
          </a:ln>
        </p:spPr>
      </p:pic>
      <p:pic>
        <p:nvPicPr>
          <p:cNvPr id="194" name="Google Shape;194;p28"/>
          <p:cNvPicPr preferRelativeResize="0"/>
          <p:nvPr/>
        </p:nvPicPr>
        <p:blipFill rotWithShape="1">
          <a:blip r:embed="rId4">
            <a:alphaModFix/>
          </a:blip>
          <a:srcRect b="7777" l="0" r="0" t="28001"/>
          <a:stretch/>
        </p:blipFill>
        <p:spPr>
          <a:xfrm>
            <a:off x="0" y="3431693"/>
            <a:ext cx="9143999" cy="1711800"/>
          </a:xfrm>
          <a:prstGeom prst="rect">
            <a:avLst/>
          </a:prstGeom>
          <a:noFill/>
          <a:ln>
            <a:noFill/>
          </a:ln>
        </p:spPr>
      </p:pic>
      <p:sp>
        <p:nvSpPr>
          <p:cNvPr id="195" name="Google Shape;195;p28"/>
          <p:cNvSpPr txBox="1"/>
          <p:nvPr>
            <p:ph type="ctrTitle"/>
          </p:nvPr>
        </p:nvSpPr>
        <p:spPr>
          <a:xfrm>
            <a:off x="459423" y="4308200"/>
            <a:ext cx="1779600" cy="76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950">
                <a:solidFill>
                  <a:schemeClr val="lt1"/>
                </a:solidFill>
                <a:latin typeface="Cardo"/>
                <a:ea typeface="Cardo"/>
                <a:cs typeface="Cardo"/>
                <a:sym typeface="Cardo"/>
              </a:rPr>
              <a:t>Pangbourne College </a:t>
            </a:r>
            <a:endParaRPr sz="950">
              <a:solidFill>
                <a:schemeClr val="lt1"/>
              </a:solidFill>
              <a:latin typeface="Cardo"/>
              <a:ea typeface="Cardo"/>
              <a:cs typeface="Cardo"/>
              <a:sym typeface="Cardo"/>
            </a:endParaRPr>
          </a:p>
          <a:p>
            <a:pPr indent="0" lvl="0" marL="0" rtl="0" algn="l">
              <a:spcBef>
                <a:spcPts val="0"/>
              </a:spcBef>
              <a:spcAft>
                <a:spcPts val="0"/>
              </a:spcAft>
              <a:buSzPts val="990"/>
              <a:buNone/>
            </a:pPr>
            <a:r>
              <a:rPr lang="en-GB" sz="950">
                <a:solidFill>
                  <a:schemeClr val="lt1"/>
                </a:solidFill>
                <a:latin typeface="Cardo"/>
                <a:ea typeface="Cardo"/>
                <a:cs typeface="Cardo"/>
                <a:sym typeface="Cardo"/>
              </a:rPr>
              <a:t>Pangbourne</a:t>
            </a:r>
            <a:endParaRPr sz="950">
              <a:solidFill>
                <a:schemeClr val="lt1"/>
              </a:solidFill>
              <a:latin typeface="Cardo"/>
              <a:ea typeface="Cardo"/>
              <a:cs typeface="Cardo"/>
              <a:sym typeface="Cardo"/>
            </a:endParaRPr>
          </a:p>
          <a:p>
            <a:pPr indent="0" lvl="0" marL="0" rtl="0" algn="l">
              <a:spcBef>
                <a:spcPts val="0"/>
              </a:spcBef>
              <a:spcAft>
                <a:spcPts val="0"/>
              </a:spcAft>
              <a:buSzPts val="990"/>
              <a:buNone/>
            </a:pPr>
            <a:r>
              <a:rPr lang="en-GB" sz="950">
                <a:solidFill>
                  <a:schemeClr val="lt1"/>
                </a:solidFill>
                <a:latin typeface="Cardo"/>
                <a:ea typeface="Cardo"/>
                <a:cs typeface="Cardo"/>
                <a:sym typeface="Cardo"/>
              </a:rPr>
              <a:t>Reading </a:t>
            </a:r>
            <a:endParaRPr sz="950">
              <a:solidFill>
                <a:schemeClr val="lt1"/>
              </a:solidFill>
              <a:latin typeface="Cardo"/>
              <a:ea typeface="Cardo"/>
              <a:cs typeface="Cardo"/>
              <a:sym typeface="Cardo"/>
            </a:endParaRPr>
          </a:p>
          <a:p>
            <a:pPr indent="0" lvl="0" marL="0" rtl="0" algn="l">
              <a:spcBef>
                <a:spcPts val="0"/>
              </a:spcBef>
              <a:spcAft>
                <a:spcPts val="0"/>
              </a:spcAft>
              <a:buSzPts val="990"/>
              <a:buNone/>
            </a:pPr>
            <a:r>
              <a:rPr lang="en-GB" sz="950">
                <a:solidFill>
                  <a:schemeClr val="lt1"/>
                </a:solidFill>
                <a:latin typeface="Cardo"/>
                <a:ea typeface="Cardo"/>
                <a:cs typeface="Cardo"/>
                <a:sym typeface="Cardo"/>
              </a:rPr>
              <a:t>Berkshire RG8 8LA</a:t>
            </a:r>
            <a:endParaRPr sz="3580">
              <a:solidFill>
                <a:schemeClr val="lt1"/>
              </a:solidFill>
              <a:latin typeface="Cardo"/>
              <a:ea typeface="Cardo"/>
              <a:cs typeface="Cardo"/>
              <a:sym typeface="Cardo"/>
            </a:endParaRPr>
          </a:p>
        </p:txBody>
      </p:sp>
      <p:pic>
        <p:nvPicPr>
          <p:cNvPr id="196" name="Google Shape;196;p28"/>
          <p:cNvPicPr preferRelativeResize="0"/>
          <p:nvPr/>
        </p:nvPicPr>
        <p:blipFill>
          <a:blip r:embed="rId5">
            <a:alphaModFix/>
          </a:blip>
          <a:stretch>
            <a:fillRect/>
          </a:stretch>
        </p:blipFill>
        <p:spPr>
          <a:xfrm>
            <a:off x="5680474" y="4448369"/>
            <a:ext cx="3233150" cy="484675"/>
          </a:xfrm>
          <a:prstGeom prst="rect">
            <a:avLst/>
          </a:prstGeom>
          <a:noFill/>
          <a:ln>
            <a:noFill/>
          </a:ln>
        </p:spPr>
      </p:pic>
      <p:sp>
        <p:nvSpPr>
          <p:cNvPr id="197" name="Google Shape;197;p28"/>
          <p:cNvSpPr txBox="1"/>
          <p:nvPr>
            <p:ph type="ctrTitle"/>
          </p:nvPr>
        </p:nvSpPr>
        <p:spPr>
          <a:xfrm>
            <a:off x="2177590" y="4502592"/>
            <a:ext cx="1538100" cy="57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sz="950">
              <a:solidFill>
                <a:schemeClr val="lt1"/>
              </a:solidFill>
              <a:latin typeface="Cardo"/>
              <a:ea typeface="Cardo"/>
              <a:cs typeface="Cardo"/>
              <a:sym typeface="Cardo"/>
            </a:endParaRPr>
          </a:p>
          <a:p>
            <a:pPr indent="0" lvl="0" marL="0" rtl="0" algn="l">
              <a:spcBef>
                <a:spcPts val="0"/>
              </a:spcBef>
              <a:spcAft>
                <a:spcPts val="0"/>
              </a:spcAft>
              <a:buSzPts val="990"/>
              <a:buNone/>
            </a:pPr>
            <a:r>
              <a:rPr lang="en-GB" sz="950">
                <a:solidFill>
                  <a:schemeClr val="lt1"/>
                </a:solidFill>
                <a:latin typeface="Cardo"/>
                <a:ea typeface="Cardo"/>
                <a:cs typeface="Cardo"/>
                <a:sym typeface="Cardo"/>
              </a:rPr>
              <a:t>+44 (0)118 984 2101</a:t>
            </a:r>
            <a:endParaRPr sz="950">
              <a:solidFill>
                <a:schemeClr val="lt1"/>
              </a:solidFill>
              <a:latin typeface="Cardo"/>
              <a:ea typeface="Cardo"/>
              <a:cs typeface="Cardo"/>
              <a:sym typeface="Cardo"/>
            </a:endParaRPr>
          </a:p>
          <a:p>
            <a:pPr indent="0" lvl="0" marL="0" rtl="0" algn="l">
              <a:spcBef>
                <a:spcPts val="0"/>
              </a:spcBef>
              <a:spcAft>
                <a:spcPts val="0"/>
              </a:spcAft>
              <a:buSzPts val="990"/>
              <a:buNone/>
            </a:pPr>
            <a:r>
              <a:rPr lang="en-GB" sz="950">
                <a:solidFill>
                  <a:schemeClr val="lt1"/>
                </a:solidFill>
                <a:latin typeface="Cardo"/>
                <a:ea typeface="Cardo"/>
                <a:cs typeface="Cardo"/>
                <a:sym typeface="Cardo"/>
              </a:rPr>
              <a:t>pangbourne.com</a:t>
            </a:r>
            <a:endParaRPr sz="3580">
              <a:solidFill>
                <a:schemeClr val="lt1"/>
              </a:solidFill>
              <a:latin typeface="Cardo"/>
              <a:ea typeface="Cardo"/>
              <a:cs typeface="Cardo"/>
              <a:sym typeface="Card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056"/>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122942" y="75375"/>
            <a:ext cx="42948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500">
                <a:solidFill>
                  <a:schemeClr val="lt1"/>
                </a:solidFill>
                <a:latin typeface="Cardo"/>
                <a:ea typeface="Cardo"/>
                <a:cs typeface="Cardo"/>
                <a:sym typeface="Cardo"/>
              </a:rPr>
              <a:t>Mr Oliver Knight - Head</a:t>
            </a:r>
            <a:endParaRPr sz="2500">
              <a:solidFill>
                <a:schemeClr val="lt1"/>
              </a:solidFill>
              <a:latin typeface="Cardo"/>
              <a:ea typeface="Cardo"/>
              <a:cs typeface="Cardo"/>
              <a:sym typeface="Cardo"/>
            </a:endParaRPr>
          </a:p>
        </p:txBody>
      </p:sp>
      <p:sp>
        <p:nvSpPr>
          <p:cNvPr id="63" name="Google Shape;63;p14"/>
          <p:cNvSpPr txBox="1"/>
          <p:nvPr>
            <p:ph idx="1" type="body"/>
          </p:nvPr>
        </p:nvSpPr>
        <p:spPr>
          <a:xfrm>
            <a:off x="121554" y="555097"/>
            <a:ext cx="4738800" cy="3809700"/>
          </a:xfrm>
          <a:prstGeom prst="rect">
            <a:avLst/>
          </a:prstGeom>
        </p:spPr>
        <p:txBody>
          <a:bodyPr anchorCtr="0" anchor="t" bIns="91425" lIns="91425" spcFirstLastPara="1" rIns="91425" wrap="square" tIns="91425">
            <a:normAutofit/>
          </a:bodyPr>
          <a:lstStyle/>
          <a:p>
            <a:pPr indent="0" lvl="0" marL="0" marR="8236" rtl="0" algn="just">
              <a:lnSpc>
                <a:spcPct val="100000"/>
              </a:lnSpc>
              <a:spcBef>
                <a:spcPts val="0"/>
              </a:spcBef>
              <a:spcAft>
                <a:spcPts val="0"/>
              </a:spcAft>
              <a:buSzPts val="688"/>
              <a:buNone/>
            </a:pPr>
            <a:r>
              <a:rPr lang="en-GB" sz="1018">
                <a:solidFill>
                  <a:schemeClr val="lt1"/>
                </a:solidFill>
                <a:latin typeface="Lato"/>
                <a:ea typeface="Lato"/>
                <a:cs typeface="Lato"/>
                <a:sym typeface="Lato"/>
              </a:rPr>
              <a:t>I joined Pangbourne in September 2024 and have had the pleasure of working with an incredibly talented and dedicated staff and Board of Governors to drive forward my vision for the school. </a:t>
            </a:r>
            <a:endParaRPr sz="1018">
              <a:solidFill>
                <a:schemeClr val="lt1"/>
              </a:solidFill>
              <a:latin typeface="Lato"/>
              <a:ea typeface="Lato"/>
              <a:cs typeface="Lato"/>
              <a:sym typeface="Lato"/>
            </a:endParaRPr>
          </a:p>
          <a:p>
            <a:pPr indent="0" lvl="0" marL="0" marR="8236" rtl="0" algn="just">
              <a:lnSpc>
                <a:spcPct val="100000"/>
              </a:lnSpc>
              <a:spcBef>
                <a:spcPts val="600"/>
              </a:spcBef>
              <a:spcAft>
                <a:spcPts val="0"/>
              </a:spcAft>
              <a:buSzPts val="688"/>
              <a:buNone/>
            </a:pPr>
            <a:r>
              <a:rPr lang="en-GB" sz="1018">
                <a:solidFill>
                  <a:schemeClr val="lt1"/>
                </a:solidFill>
                <a:latin typeface="Lato"/>
                <a:ea typeface="Lato"/>
                <a:cs typeface="Lato"/>
                <a:sym typeface="Lato"/>
              </a:rPr>
              <a:t>Pangbourne is my fourth headship and all three of my previous headships were at inner-London state schools which I transformed by driving up the educational standards. </a:t>
            </a:r>
            <a:r>
              <a:rPr lang="en-GB" sz="1018">
                <a:solidFill>
                  <a:schemeClr val="lt1"/>
                </a:solidFill>
                <a:latin typeface="Lato"/>
                <a:ea typeface="Lato"/>
                <a:cs typeface="Lato"/>
                <a:sym typeface="Lato"/>
              </a:rPr>
              <a:t>I </a:t>
            </a:r>
            <a:r>
              <a:rPr lang="en-GB" sz="1018">
                <a:solidFill>
                  <a:schemeClr val="lt1"/>
                </a:solidFill>
                <a:latin typeface="Lato"/>
                <a:ea typeface="Lato"/>
                <a:cs typeface="Lato"/>
                <a:sym typeface="Lato"/>
              </a:rPr>
              <a:t> am passionate about bringing the best from the state sector and combining it with the </a:t>
            </a:r>
            <a:r>
              <a:rPr lang="en-GB" sz="1018">
                <a:solidFill>
                  <a:schemeClr val="lt1"/>
                </a:solidFill>
                <a:latin typeface="Lato"/>
                <a:ea typeface="Lato"/>
                <a:cs typeface="Lato"/>
                <a:sym typeface="Lato"/>
              </a:rPr>
              <a:t>independent</a:t>
            </a:r>
            <a:r>
              <a:rPr lang="en-GB" sz="1018">
                <a:solidFill>
                  <a:schemeClr val="lt1"/>
                </a:solidFill>
                <a:latin typeface="Lato"/>
                <a:ea typeface="Lato"/>
                <a:cs typeface="Lato"/>
                <a:sym typeface="Lato"/>
              </a:rPr>
              <a:t> school model to ensure the best possible education and opportunities for all pupils at Pangbourne. </a:t>
            </a:r>
            <a:endParaRPr sz="1018">
              <a:solidFill>
                <a:schemeClr val="lt1"/>
              </a:solidFill>
              <a:latin typeface="Lato"/>
              <a:ea typeface="Lato"/>
              <a:cs typeface="Lato"/>
              <a:sym typeface="Lato"/>
            </a:endParaRPr>
          </a:p>
          <a:p>
            <a:pPr indent="0" lvl="0" marL="0" marR="8236" rtl="0" algn="just">
              <a:lnSpc>
                <a:spcPct val="100000"/>
              </a:lnSpc>
              <a:spcBef>
                <a:spcPts val="600"/>
              </a:spcBef>
              <a:spcAft>
                <a:spcPts val="0"/>
              </a:spcAft>
              <a:buSzPts val="688"/>
              <a:buNone/>
            </a:pPr>
            <a:r>
              <a:rPr lang="en-GB" sz="994">
                <a:solidFill>
                  <a:schemeClr val="lt1"/>
                </a:solidFill>
                <a:latin typeface="Lato"/>
                <a:ea typeface="Lato"/>
                <a:cs typeface="Lato"/>
                <a:sym typeface="Lato"/>
              </a:rPr>
              <a:t>My two passions in life are </a:t>
            </a:r>
            <a:r>
              <a:rPr lang="en-GB" sz="994">
                <a:solidFill>
                  <a:schemeClr val="lt1"/>
                </a:solidFill>
                <a:latin typeface="Lato"/>
                <a:ea typeface="Lato"/>
                <a:cs typeface="Lato"/>
                <a:sym typeface="Lato"/>
              </a:rPr>
              <a:t>education</a:t>
            </a:r>
            <a:r>
              <a:rPr lang="en-GB" sz="994">
                <a:solidFill>
                  <a:schemeClr val="lt1"/>
                </a:solidFill>
                <a:latin typeface="Lato"/>
                <a:ea typeface="Lato"/>
                <a:cs typeface="Lato"/>
                <a:sym typeface="Lato"/>
              </a:rPr>
              <a:t> and the outdoors. Pangbourne enables me to combine these into the uniqueness of a Pangbournian </a:t>
            </a:r>
            <a:r>
              <a:rPr lang="en-GB" sz="994">
                <a:solidFill>
                  <a:schemeClr val="lt1"/>
                </a:solidFill>
                <a:latin typeface="Lato"/>
                <a:ea typeface="Lato"/>
                <a:cs typeface="Lato"/>
                <a:sym typeface="Lato"/>
              </a:rPr>
              <a:t>education through</a:t>
            </a:r>
            <a:r>
              <a:rPr lang="en-GB" sz="994">
                <a:solidFill>
                  <a:schemeClr val="lt1"/>
                </a:solidFill>
                <a:latin typeface="Lato"/>
                <a:ea typeface="Lato"/>
                <a:cs typeface="Lato"/>
                <a:sym typeface="Lato"/>
              </a:rPr>
              <a:t> access to our world-class adventure facilities set within our 230 acre site</a:t>
            </a:r>
            <a:r>
              <a:rPr lang="en-GB" sz="963">
                <a:solidFill>
                  <a:schemeClr val="lt1"/>
                </a:solidFill>
                <a:latin typeface="Lato"/>
                <a:ea typeface="Lato"/>
                <a:cs typeface="Lato"/>
                <a:sym typeface="Lato"/>
              </a:rPr>
              <a:t>. This enables us to create an academic ethos underpinned by an adventurous spirit; where risk, failure and </a:t>
            </a:r>
            <a:r>
              <a:rPr lang="en-GB" sz="963">
                <a:solidFill>
                  <a:schemeClr val="lt1"/>
                </a:solidFill>
                <a:latin typeface="Lato"/>
                <a:ea typeface="Lato"/>
                <a:cs typeface="Lato"/>
                <a:sym typeface="Lato"/>
              </a:rPr>
              <a:t>uncertainty</a:t>
            </a:r>
            <a:r>
              <a:rPr lang="en-GB" sz="963">
                <a:solidFill>
                  <a:schemeClr val="lt1"/>
                </a:solidFill>
                <a:latin typeface="Lato"/>
                <a:ea typeface="Lato"/>
                <a:cs typeface="Lato"/>
                <a:sym typeface="Lato"/>
              </a:rPr>
              <a:t> are daily experiences. </a:t>
            </a:r>
            <a:endParaRPr sz="994">
              <a:solidFill>
                <a:schemeClr val="lt1"/>
              </a:solidFill>
              <a:latin typeface="Lato"/>
              <a:ea typeface="Lato"/>
              <a:cs typeface="Lato"/>
              <a:sym typeface="Lato"/>
            </a:endParaRPr>
          </a:p>
          <a:p>
            <a:pPr indent="0" lvl="0" marL="0" marR="8236" rtl="0" algn="just">
              <a:lnSpc>
                <a:spcPct val="100000"/>
              </a:lnSpc>
              <a:spcBef>
                <a:spcPts val="600"/>
              </a:spcBef>
              <a:spcAft>
                <a:spcPts val="0"/>
              </a:spcAft>
              <a:buSzPts val="688"/>
              <a:buNone/>
            </a:pPr>
            <a:r>
              <a:rPr lang="en-GB" sz="994">
                <a:solidFill>
                  <a:schemeClr val="lt1"/>
                </a:solidFill>
                <a:latin typeface="Lato"/>
                <a:ea typeface="Lato"/>
                <a:cs typeface="Lato"/>
                <a:sym typeface="Lato"/>
              </a:rPr>
              <a:t>It is no longer </a:t>
            </a:r>
            <a:r>
              <a:rPr lang="en-GB" sz="994">
                <a:solidFill>
                  <a:schemeClr val="lt1"/>
                </a:solidFill>
                <a:latin typeface="Lato"/>
                <a:ea typeface="Lato"/>
                <a:cs typeface="Lato"/>
                <a:sym typeface="Lato"/>
              </a:rPr>
              <a:t>enough</a:t>
            </a:r>
            <a:r>
              <a:rPr lang="en-GB" sz="994">
                <a:solidFill>
                  <a:schemeClr val="lt1"/>
                </a:solidFill>
                <a:latin typeface="Lato"/>
                <a:ea typeface="Lato"/>
                <a:cs typeface="Lato"/>
                <a:sym typeface="Lato"/>
              </a:rPr>
              <a:t> for pupils to just achieve great academic outcomes. As staff, we work together to ensure that pupils are prepared for not just success in </a:t>
            </a:r>
            <a:r>
              <a:rPr lang="en-GB" sz="994">
                <a:solidFill>
                  <a:schemeClr val="lt1"/>
                </a:solidFill>
                <a:latin typeface="Lato"/>
                <a:ea typeface="Lato"/>
                <a:cs typeface="Lato"/>
                <a:sym typeface="Lato"/>
              </a:rPr>
              <a:t>school</a:t>
            </a:r>
            <a:r>
              <a:rPr lang="en-GB" sz="994">
                <a:solidFill>
                  <a:schemeClr val="lt1"/>
                </a:solidFill>
                <a:latin typeface="Lato"/>
                <a:ea typeface="Lato"/>
                <a:cs typeface="Lato"/>
                <a:sym typeface="Lato"/>
              </a:rPr>
              <a:t> but also success in life. </a:t>
            </a:r>
            <a:r>
              <a:rPr lang="en-GB" sz="950">
                <a:solidFill>
                  <a:schemeClr val="lt1"/>
                </a:solidFill>
              </a:rPr>
              <a:t>Our aim is to educate pupils to be a force for good in an imperfect world. </a:t>
            </a:r>
            <a:endParaRPr sz="950">
              <a:solidFill>
                <a:schemeClr val="lt1"/>
              </a:solidFill>
            </a:endParaRPr>
          </a:p>
          <a:p>
            <a:pPr indent="0" lvl="0" marL="0" marR="8236" rtl="0" algn="just">
              <a:lnSpc>
                <a:spcPct val="100000"/>
              </a:lnSpc>
              <a:spcBef>
                <a:spcPts val="600"/>
              </a:spcBef>
              <a:spcAft>
                <a:spcPts val="0"/>
              </a:spcAft>
              <a:buSzPts val="688"/>
              <a:buNone/>
            </a:pPr>
            <a:r>
              <a:rPr lang="en-GB" sz="994">
                <a:solidFill>
                  <a:schemeClr val="lt1"/>
                </a:solidFill>
                <a:latin typeface="Lato"/>
                <a:ea typeface="Lato"/>
                <a:cs typeface="Lato"/>
                <a:sym typeface="Lato"/>
              </a:rPr>
              <a:t>I am in the </a:t>
            </a:r>
            <a:r>
              <a:rPr lang="en-GB" sz="994">
                <a:solidFill>
                  <a:schemeClr val="lt1"/>
                </a:solidFill>
                <a:latin typeface="Lato"/>
                <a:ea typeface="Lato"/>
                <a:cs typeface="Lato"/>
                <a:sym typeface="Lato"/>
              </a:rPr>
              <a:t>process</a:t>
            </a:r>
            <a:r>
              <a:rPr lang="en-GB" sz="994">
                <a:solidFill>
                  <a:schemeClr val="lt1"/>
                </a:solidFill>
                <a:latin typeface="Lato"/>
                <a:ea typeface="Lato"/>
                <a:cs typeface="Lato"/>
                <a:sym typeface="Lato"/>
              </a:rPr>
              <a:t> of implementing our Campus 2030 plans and </a:t>
            </a:r>
            <a:r>
              <a:rPr lang="en-GB" sz="994">
                <a:solidFill>
                  <a:schemeClr val="lt1"/>
                </a:solidFill>
                <a:latin typeface="Lato"/>
                <a:ea typeface="Lato"/>
                <a:cs typeface="Lato"/>
                <a:sym typeface="Lato"/>
              </a:rPr>
              <a:t>would</a:t>
            </a:r>
            <a:r>
              <a:rPr lang="en-GB" sz="994">
                <a:solidFill>
                  <a:schemeClr val="lt1"/>
                </a:solidFill>
                <a:latin typeface="Lato"/>
                <a:ea typeface="Lato"/>
                <a:cs typeface="Lato"/>
                <a:sym typeface="Lato"/>
              </a:rPr>
              <a:t> be delighted if you applied to join me on this exciting journey</a:t>
            </a:r>
            <a:r>
              <a:rPr lang="en-GB" sz="994">
                <a:solidFill>
                  <a:schemeClr val="lt1"/>
                </a:solidFill>
                <a:latin typeface="Lato"/>
                <a:ea typeface="Lato"/>
                <a:cs typeface="Lato"/>
                <a:sym typeface="Lato"/>
              </a:rPr>
              <a:t> for the future vision of the College </a:t>
            </a:r>
            <a:r>
              <a:rPr lang="en-GB" sz="994">
                <a:solidFill>
                  <a:schemeClr val="lt1"/>
                </a:solidFill>
                <a:latin typeface="Lato"/>
                <a:ea typeface="Lato"/>
                <a:cs typeface="Lato"/>
                <a:sym typeface="Lato"/>
              </a:rPr>
              <a:t>. </a:t>
            </a:r>
            <a:endParaRPr sz="994">
              <a:solidFill>
                <a:schemeClr val="lt1"/>
              </a:solidFill>
              <a:latin typeface="Lato"/>
              <a:ea typeface="Lato"/>
              <a:cs typeface="Lato"/>
              <a:sym typeface="Lato"/>
            </a:endParaRPr>
          </a:p>
          <a:p>
            <a:pPr indent="0" lvl="0" marL="0" marR="8236" rtl="0" algn="just">
              <a:lnSpc>
                <a:spcPct val="100000"/>
              </a:lnSpc>
              <a:spcBef>
                <a:spcPts val="600"/>
              </a:spcBef>
              <a:spcAft>
                <a:spcPts val="600"/>
              </a:spcAft>
              <a:buSzPts val="688"/>
              <a:buNone/>
            </a:pPr>
            <a:r>
              <a:rPr lang="en-GB" sz="994">
                <a:solidFill>
                  <a:schemeClr val="lt1"/>
                </a:solidFill>
                <a:latin typeface="Lato"/>
                <a:ea typeface="Lato"/>
                <a:cs typeface="Lato"/>
                <a:sym typeface="Lato"/>
              </a:rPr>
              <a:t>With best wishes</a:t>
            </a:r>
            <a:endParaRPr sz="994">
              <a:solidFill>
                <a:schemeClr val="lt1"/>
              </a:solidFill>
              <a:latin typeface="Lato"/>
              <a:ea typeface="Lato"/>
              <a:cs typeface="Lato"/>
              <a:sym typeface="Lato"/>
            </a:endParaRPr>
          </a:p>
        </p:txBody>
      </p:sp>
      <p:pic>
        <p:nvPicPr>
          <p:cNvPr id="64" name="Google Shape;64;p14"/>
          <p:cNvPicPr preferRelativeResize="0"/>
          <p:nvPr/>
        </p:nvPicPr>
        <p:blipFill rotWithShape="1">
          <a:blip r:embed="rId3">
            <a:alphaModFix/>
          </a:blip>
          <a:srcRect b="0" l="31937" r="14015" t="0"/>
          <a:stretch/>
        </p:blipFill>
        <p:spPr>
          <a:xfrm>
            <a:off x="5017675" y="6200"/>
            <a:ext cx="4165975" cy="5137300"/>
          </a:xfrm>
          <a:prstGeom prst="rect">
            <a:avLst/>
          </a:prstGeom>
          <a:noFill/>
          <a:ln>
            <a:noFill/>
          </a:ln>
        </p:spPr>
      </p:pic>
      <p:pic>
        <p:nvPicPr>
          <p:cNvPr id="65" name="Google Shape;65;p14"/>
          <p:cNvPicPr preferRelativeResize="0"/>
          <p:nvPr/>
        </p:nvPicPr>
        <p:blipFill>
          <a:blip r:embed="rId4">
            <a:alphaModFix/>
          </a:blip>
          <a:stretch>
            <a:fillRect/>
          </a:stretch>
        </p:blipFill>
        <p:spPr>
          <a:xfrm>
            <a:off x="2377304" y="4569761"/>
            <a:ext cx="2349375" cy="352200"/>
          </a:xfrm>
          <a:prstGeom prst="rect">
            <a:avLst/>
          </a:prstGeom>
          <a:noFill/>
          <a:ln>
            <a:noFill/>
          </a:ln>
        </p:spPr>
      </p:pic>
      <p:pic>
        <p:nvPicPr>
          <p:cNvPr id="66" name="Google Shape;66;p14"/>
          <p:cNvPicPr preferRelativeResize="0"/>
          <p:nvPr/>
        </p:nvPicPr>
        <p:blipFill>
          <a:blip r:embed="rId5">
            <a:alphaModFix/>
          </a:blip>
          <a:stretch>
            <a:fillRect/>
          </a:stretch>
        </p:blipFill>
        <p:spPr>
          <a:xfrm>
            <a:off x="238106" y="4255892"/>
            <a:ext cx="980925" cy="388775"/>
          </a:xfrm>
          <a:prstGeom prst="rect">
            <a:avLst/>
          </a:prstGeom>
          <a:noFill/>
          <a:ln>
            <a:noFill/>
          </a:ln>
        </p:spPr>
      </p:pic>
      <p:sp>
        <p:nvSpPr>
          <p:cNvPr id="67" name="Google Shape;67;p14"/>
          <p:cNvSpPr txBox="1"/>
          <p:nvPr/>
        </p:nvSpPr>
        <p:spPr>
          <a:xfrm>
            <a:off x="125844" y="4687356"/>
            <a:ext cx="1525800" cy="33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50">
                <a:solidFill>
                  <a:schemeClr val="lt1"/>
                </a:solidFill>
              </a:rPr>
              <a:t>Mr Oliver Knight, Head </a:t>
            </a:r>
            <a:endParaRPr sz="95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2534"/>
        </a:solid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170130" y="75375"/>
            <a:ext cx="429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750">
                <a:solidFill>
                  <a:schemeClr val="lt1"/>
                </a:solidFill>
                <a:latin typeface="Cardo"/>
                <a:ea typeface="Cardo"/>
                <a:cs typeface="Cardo"/>
                <a:sym typeface="Cardo"/>
              </a:rPr>
              <a:t>About Pangbourne </a:t>
            </a:r>
            <a:r>
              <a:rPr lang="en-GB">
                <a:solidFill>
                  <a:schemeClr val="lt1"/>
                </a:solidFill>
                <a:latin typeface="Cardo"/>
                <a:ea typeface="Cardo"/>
                <a:cs typeface="Cardo"/>
                <a:sym typeface="Cardo"/>
              </a:rPr>
              <a:t> </a:t>
            </a:r>
            <a:endParaRPr>
              <a:solidFill>
                <a:schemeClr val="lt1"/>
              </a:solidFill>
              <a:latin typeface="Cardo"/>
              <a:ea typeface="Cardo"/>
              <a:cs typeface="Cardo"/>
              <a:sym typeface="Cardo"/>
            </a:endParaRPr>
          </a:p>
        </p:txBody>
      </p:sp>
      <p:pic>
        <p:nvPicPr>
          <p:cNvPr id="73" name="Google Shape;73;p15" title="IMG_6256.HEIC"/>
          <p:cNvPicPr preferRelativeResize="0"/>
          <p:nvPr/>
        </p:nvPicPr>
        <p:blipFill rotWithShape="1">
          <a:blip r:embed="rId3">
            <a:alphaModFix/>
          </a:blip>
          <a:srcRect b="11158" l="39199" r="6305" t="0"/>
          <a:stretch/>
        </p:blipFill>
        <p:spPr>
          <a:xfrm>
            <a:off x="4937550" y="0"/>
            <a:ext cx="4206449" cy="5143500"/>
          </a:xfrm>
          <a:prstGeom prst="rect">
            <a:avLst/>
          </a:prstGeom>
          <a:noFill/>
          <a:ln>
            <a:noFill/>
          </a:ln>
        </p:spPr>
      </p:pic>
      <p:sp>
        <p:nvSpPr>
          <p:cNvPr id="74" name="Google Shape;74;p15"/>
          <p:cNvSpPr txBox="1"/>
          <p:nvPr>
            <p:ph idx="1" type="body"/>
          </p:nvPr>
        </p:nvSpPr>
        <p:spPr>
          <a:xfrm>
            <a:off x="82225" y="586575"/>
            <a:ext cx="4636500" cy="4297500"/>
          </a:xfrm>
          <a:prstGeom prst="rect">
            <a:avLst/>
          </a:prstGeom>
        </p:spPr>
        <p:txBody>
          <a:bodyPr anchorCtr="0" anchor="t" bIns="91425" lIns="91425" spcFirstLastPara="1" rIns="91425" wrap="square" tIns="91425">
            <a:noAutofit/>
          </a:bodyPr>
          <a:lstStyle/>
          <a:p>
            <a:pPr indent="0" lvl="0" marL="90000" rtl="0" algn="just">
              <a:lnSpc>
                <a:spcPct val="115000"/>
              </a:lnSpc>
              <a:spcBef>
                <a:spcPts val="0"/>
              </a:spcBef>
              <a:spcAft>
                <a:spcPts val="0"/>
              </a:spcAft>
              <a:buClr>
                <a:schemeClr val="dk1"/>
              </a:buClr>
              <a:buSzPts val="1100"/>
              <a:buFont typeface="Arial"/>
              <a:buNone/>
            </a:pPr>
            <a:r>
              <a:rPr lang="en-GB" sz="950">
                <a:solidFill>
                  <a:schemeClr val="lt1"/>
                </a:solidFill>
              </a:rPr>
              <a:t>With over 30 years of co-educational experience, Pangbourne College is an independent day and boarding school for girls and boys aged 11-18 years, set in over 230 acres of Berkshire’s Area of Outstanding Natural Beauty, with the best four mile stretch of rowing river in the country.</a:t>
            </a:r>
            <a:endParaRPr sz="950">
              <a:solidFill>
                <a:schemeClr val="lt1"/>
              </a:solidFill>
            </a:endParaRPr>
          </a:p>
          <a:p>
            <a:pPr indent="0" lvl="0" marL="90000" rtl="0" algn="just">
              <a:lnSpc>
                <a:spcPct val="115000"/>
              </a:lnSpc>
              <a:spcBef>
                <a:spcPts val="800"/>
              </a:spcBef>
              <a:spcAft>
                <a:spcPts val="0"/>
              </a:spcAft>
              <a:buSzPts val="1100"/>
              <a:buNone/>
            </a:pPr>
            <a:r>
              <a:rPr lang="en-GB" sz="950">
                <a:solidFill>
                  <a:schemeClr val="lt1"/>
                </a:solidFill>
              </a:rPr>
              <a:t>There are four pillars that develop and sustain a Pangbourne education: </a:t>
            </a:r>
            <a:r>
              <a:rPr b="1" lang="en-GB" sz="950">
                <a:solidFill>
                  <a:schemeClr val="lt1"/>
                </a:solidFill>
              </a:rPr>
              <a:t>Academic Rigour, Exploration, Community </a:t>
            </a:r>
            <a:r>
              <a:rPr lang="en-GB" sz="950">
                <a:solidFill>
                  <a:schemeClr val="lt1"/>
                </a:solidFill>
              </a:rPr>
              <a:t>and </a:t>
            </a:r>
            <a:r>
              <a:rPr b="1" lang="en-GB" sz="950">
                <a:solidFill>
                  <a:schemeClr val="lt1"/>
                </a:solidFill>
              </a:rPr>
              <a:t>Leadership</a:t>
            </a:r>
            <a:r>
              <a:rPr lang="en-GB" sz="950">
                <a:solidFill>
                  <a:schemeClr val="lt1"/>
                </a:solidFill>
              </a:rPr>
              <a:t>. These four components ensure all our students develop the attitudes, skills and behaviours that underpin success at school and in life. We empower each individual to fulfil their potential and develop the confidence, values and skills to make a positive difference to the world. </a:t>
            </a:r>
            <a:endParaRPr sz="950">
              <a:solidFill>
                <a:schemeClr val="lt1"/>
              </a:solidFill>
            </a:endParaRPr>
          </a:p>
          <a:p>
            <a:pPr indent="0" lvl="0" marL="90000" rtl="0" algn="just">
              <a:lnSpc>
                <a:spcPct val="115000"/>
              </a:lnSpc>
              <a:spcBef>
                <a:spcPts val="800"/>
              </a:spcBef>
              <a:spcAft>
                <a:spcPts val="0"/>
              </a:spcAft>
              <a:buSzPts val="1100"/>
              <a:buNone/>
            </a:pPr>
            <a:r>
              <a:rPr lang="en-GB" sz="950">
                <a:solidFill>
                  <a:schemeClr val="lt1"/>
                </a:solidFill>
              </a:rPr>
              <a:t>Pangbourne was established in 1917 as ‘The Nautical College, Pangbourne’ with a vision to train </a:t>
            </a:r>
            <a:r>
              <a:rPr lang="en-GB" sz="950">
                <a:solidFill>
                  <a:schemeClr val="lt1"/>
                </a:solidFill>
              </a:rPr>
              <a:t>boys</a:t>
            </a:r>
            <a:r>
              <a:rPr lang="en-GB" sz="950">
                <a:solidFill>
                  <a:schemeClr val="lt1"/>
                </a:solidFill>
              </a:rPr>
              <a:t> to become Merchant Navy Officers. In 1969 the College adopted the name it has today and shifted its focus to an academic education, </a:t>
            </a:r>
            <a:r>
              <a:rPr lang="en-GB" sz="950">
                <a:solidFill>
                  <a:schemeClr val="lt1"/>
                </a:solidFill>
              </a:rPr>
              <a:t>becoming</a:t>
            </a:r>
            <a:r>
              <a:rPr lang="en-GB" sz="950">
                <a:solidFill>
                  <a:schemeClr val="lt1"/>
                </a:solidFill>
              </a:rPr>
              <a:t> fully co-educational </a:t>
            </a:r>
            <a:r>
              <a:rPr lang="en-GB" sz="950">
                <a:solidFill>
                  <a:schemeClr val="lt1"/>
                </a:solidFill>
              </a:rPr>
              <a:t>in</a:t>
            </a:r>
            <a:r>
              <a:rPr lang="en-GB" sz="950">
                <a:solidFill>
                  <a:schemeClr val="lt1"/>
                </a:solidFill>
              </a:rPr>
              <a:t> 1996. Pangbourne College is not a military school and only two or three of our leavers each year go into the armed forces, but we do proudly pay tribute to our naval roots through preserving a number of traditions.</a:t>
            </a:r>
            <a:endParaRPr sz="950">
              <a:solidFill>
                <a:schemeClr val="lt1"/>
              </a:solidFill>
            </a:endParaRPr>
          </a:p>
          <a:p>
            <a:pPr indent="0" lvl="0" marL="90000" rtl="0" algn="just">
              <a:lnSpc>
                <a:spcPct val="115000"/>
              </a:lnSpc>
              <a:spcBef>
                <a:spcPts val="800"/>
              </a:spcBef>
              <a:spcAft>
                <a:spcPts val="800"/>
              </a:spcAft>
              <a:buSzPts val="1100"/>
              <a:buNone/>
            </a:pPr>
            <a:r>
              <a:rPr lang="en-GB" sz="950">
                <a:solidFill>
                  <a:schemeClr val="lt1"/>
                </a:solidFill>
              </a:rPr>
              <a:t>The eight </a:t>
            </a:r>
            <a:r>
              <a:rPr b="1" lang="en-GB" sz="950">
                <a:solidFill>
                  <a:schemeClr val="lt1"/>
                </a:solidFill>
              </a:rPr>
              <a:t>Flag Values of Kindness, Resilience, Selflessness, Moral Courage, Integrity, Initiative, Industry</a:t>
            </a:r>
            <a:r>
              <a:rPr lang="en-GB" sz="950">
                <a:solidFill>
                  <a:schemeClr val="lt1"/>
                </a:solidFill>
              </a:rPr>
              <a:t> and </a:t>
            </a:r>
            <a:r>
              <a:rPr b="1" lang="en-GB" sz="950">
                <a:solidFill>
                  <a:schemeClr val="lt1"/>
                </a:solidFill>
              </a:rPr>
              <a:t>Respect</a:t>
            </a:r>
            <a:r>
              <a:rPr lang="en-GB" sz="950">
                <a:solidFill>
                  <a:schemeClr val="lt1"/>
                </a:solidFill>
              </a:rPr>
              <a:t> underpin everything we do as a nurturing, pupil-centred community. </a:t>
            </a:r>
            <a:endParaRPr sz="950">
              <a:solidFill>
                <a:schemeClr val="dk1"/>
              </a:solidFill>
              <a:latin typeface="Lato"/>
              <a:ea typeface="Lato"/>
              <a:cs typeface="Lato"/>
              <a:sym typeface="Lato"/>
            </a:endParaRPr>
          </a:p>
        </p:txBody>
      </p:sp>
      <p:pic>
        <p:nvPicPr>
          <p:cNvPr id="75" name="Google Shape;75;p15"/>
          <p:cNvPicPr preferRelativeResize="0"/>
          <p:nvPr/>
        </p:nvPicPr>
        <p:blipFill>
          <a:blip r:embed="rId4">
            <a:alphaModFix/>
          </a:blip>
          <a:stretch>
            <a:fillRect/>
          </a:stretch>
        </p:blipFill>
        <p:spPr>
          <a:xfrm>
            <a:off x="2275063" y="4569761"/>
            <a:ext cx="2349375" cy="352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3">
            <a:alphaModFix/>
          </a:blip>
          <a:srcRect b="0" l="14401" r="17185" t="0"/>
          <a:stretch/>
        </p:blipFill>
        <p:spPr>
          <a:xfrm>
            <a:off x="4930154" y="1072175"/>
            <a:ext cx="4178975" cy="4071324"/>
          </a:xfrm>
          <a:prstGeom prst="rect">
            <a:avLst/>
          </a:prstGeom>
          <a:noFill/>
          <a:ln>
            <a:noFill/>
          </a:ln>
        </p:spPr>
      </p:pic>
      <p:pic>
        <p:nvPicPr>
          <p:cNvPr id="81" name="Google Shape;81;p16"/>
          <p:cNvPicPr preferRelativeResize="0"/>
          <p:nvPr/>
        </p:nvPicPr>
        <p:blipFill>
          <a:blip r:embed="rId4">
            <a:alphaModFix/>
          </a:blip>
          <a:stretch>
            <a:fillRect/>
          </a:stretch>
        </p:blipFill>
        <p:spPr>
          <a:xfrm rot="10800000">
            <a:off x="1" y="-12"/>
            <a:ext cx="9143999" cy="2850627"/>
          </a:xfrm>
          <a:prstGeom prst="rect">
            <a:avLst/>
          </a:prstGeom>
          <a:noFill/>
          <a:ln>
            <a:noFill/>
          </a:ln>
        </p:spPr>
      </p:pic>
      <p:sp>
        <p:nvSpPr>
          <p:cNvPr id="82" name="Google Shape;82;p16"/>
          <p:cNvSpPr txBox="1"/>
          <p:nvPr>
            <p:ph type="ctrTitle"/>
          </p:nvPr>
        </p:nvSpPr>
        <p:spPr>
          <a:xfrm>
            <a:off x="264725" y="209872"/>
            <a:ext cx="5130600" cy="62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800">
                <a:solidFill>
                  <a:schemeClr val="lt1"/>
                </a:solidFill>
                <a:latin typeface="Cardo"/>
                <a:ea typeface="Cardo"/>
                <a:cs typeface="Cardo"/>
                <a:sym typeface="Cardo"/>
              </a:rPr>
              <a:t>Pangbourne on a page</a:t>
            </a:r>
            <a:endParaRPr sz="2800">
              <a:solidFill>
                <a:schemeClr val="lt1"/>
              </a:solidFill>
              <a:latin typeface="Cardo"/>
              <a:ea typeface="Cardo"/>
              <a:cs typeface="Cardo"/>
              <a:sym typeface="Cardo"/>
            </a:endParaRPr>
          </a:p>
        </p:txBody>
      </p:sp>
      <p:pic>
        <p:nvPicPr>
          <p:cNvPr id="83" name="Google Shape;83;p16"/>
          <p:cNvPicPr preferRelativeResize="0"/>
          <p:nvPr/>
        </p:nvPicPr>
        <p:blipFill>
          <a:blip r:embed="rId5">
            <a:alphaModFix/>
          </a:blip>
          <a:stretch>
            <a:fillRect/>
          </a:stretch>
        </p:blipFill>
        <p:spPr>
          <a:xfrm>
            <a:off x="5583237" y="331926"/>
            <a:ext cx="3233059" cy="484675"/>
          </a:xfrm>
          <a:prstGeom prst="rect">
            <a:avLst/>
          </a:prstGeom>
          <a:noFill/>
          <a:ln>
            <a:noFill/>
          </a:ln>
        </p:spPr>
      </p:pic>
      <p:sp>
        <p:nvSpPr>
          <p:cNvPr id="84" name="Google Shape;84;p16"/>
          <p:cNvSpPr txBox="1"/>
          <p:nvPr/>
        </p:nvSpPr>
        <p:spPr>
          <a:xfrm flipH="1">
            <a:off x="410574" y="1952457"/>
            <a:ext cx="1982700" cy="1208400"/>
          </a:xfrm>
          <a:prstGeom prst="rect">
            <a:avLst/>
          </a:prstGeom>
          <a:solidFill>
            <a:srgbClr val="00305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50">
                <a:solidFill>
                  <a:schemeClr val="lt1"/>
                </a:solidFill>
                <a:latin typeface="Lato"/>
                <a:ea typeface="Lato"/>
                <a:cs typeface="Lato"/>
                <a:sym typeface="Lato"/>
              </a:rPr>
              <a:t>6th Form </a:t>
            </a:r>
            <a:r>
              <a:rPr b="1" lang="en-GB" sz="950">
                <a:solidFill>
                  <a:schemeClr val="lt1"/>
                </a:solidFill>
                <a:latin typeface="Lato"/>
                <a:ea typeface="Lato"/>
                <a:cs typeface="Lato"/>
                <a:sym typeface="Lato"/>
              </a:rPr>
              <a:t>Results 2025</a:t>
            </a:r>
            <a:endParaRPr b="1" sz="950">
              <a:solidFill>
                <a:schemeClr val="lt1"/>
              </a:solidFill>
              <a:latin typeface="Lato"/>
              <a:ea typeface="Lato"/>
              <a:cs typeface="Lato"/>
              <a:sym typeface="Lato"/>
            </a:endParaRPr>
          </a:p>
          <a:p>
            <a:pPr indent="0" lvl="0" marL="0" rtl="0" algn="l">
              <a:spcBef>
                <a:spcPts val="0"/>
              </a:spcBef>
              <a:spcAft>
                <a:spcPts val="0"/>
              </a:spcAft>
              <a:buNone/>
            </a:pPr>
            <a:r>
              <a:rPr lang="en-GB" sz="950">
                <a:solidFill>
                  <a:schemeClr val="lt1"/>
                </a:solidFill>
                <a:latin typeface="Lato"/>
                <a:ea typeface="Lato"/>
                <a:cs typeface="Lato"/>
                <a:sym typeface="Lato"/>
              </a:rPr>
              <a:t>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45% A* - A </a:t>
            </a:r>
            <a:endParaRPr sz="950">
              <a:solidFill>
                <a:schemeClr val="lt1"/>
              </a:solidFill>
              <a:latin typeface="Lato"/>
              <a:ea typeface="Lato"/>
              <a:cs typeface="Lato"/>
              <a:sym typeface="Lato"/>
            </a:endParaRPr>
          </a:p>
          <a:p>
            <a:pPr indent="0" lvl="0" marL="457200" rtl="0" algn="l">
              <a:spcBef>
                <a:spcPts val="0"/>
              </a:spcBef>
              <a:spcAft>
                <a:spcPts val="0"/>
              </a:spcAft>
              <a:buNone/>
            </a:pPr>
            <a:r>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+0.7 Value Added </a:t>
            </a:r>
            <a:endParaRPr sz="950">
              <a:solidFill>
                <a:schemeClr val="lt1"/>
              </a:solidFill>
              <a:latin typeface="Lato"/>
              <a:ea typeface="Lato"/>
              <a:cs typeface="Lato"/>
              <a:sym typeface="Lato"/>
            </a:endParaRPr>
          </a:p>
          <a:p>
            <a:pPr indent="0" lvl="0" marL="1828800" rtl="0" algn="l">
              <a:spcBef>
                <a:spcPts val="0"/>
              </a:spcBef>
              <a:spcAft>
                <a:spcPts val="0"/>
              </a:spcAft>
              <a:buNone/>
            </a:pPr>
            <a:r>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92% First Choice University </a:t>
            </a:r>
            <a:endParaRPr sz="1800">
              <a:solidFill>
                <a:schemeClr val="lt1"/>
              </a:solidFill>
            </a:endParaRPr>
          </a:p>
        </p:txBody>
      </p:sp>
      <p:sp>
        <p:nvSpPr>
          <p:cNvPr id="85" name="Google Shape;85;p16"/>
          <p:cNvSpPr txBox="1"/>
          <p:nvPr/>
        </p:nvSpPr>
        <p:spPr>
          <a:xfrm flipH="1">
            <a:off x="2625521" y="1952457"/>
            <a:ext cx="1854300" cy="1208400"/>
          </a:xfrm>
          <a:prstGeom prst="rect">
            <a:avLst/>
          </a:prstGeom>
          <a:solidFill>
            <a:srgbClr val="00305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50">
                <a:solidFill>
                  <a:schemeClr val="lt1"/>
                </a:solidFill>
                <a:latin typeface="Lato"/>
                <a:ea typeface="Lato"/>
                <a:cs typeface="Lato"/>
                <a:sym typeface="Lato"/>
              </a:rPr>
              <a:t>GCSE </a:t>
            </a:r>
            <a:r>
              <a:rPr b="1" lang="en-GB" sz="950">
                <a:solidFill>
                  <a:schemeClr val="lt1"/>
                </a:solidFill>
                <a:latin typeface="Lato"/>
                <a:ea typeface="Lato"/>
                <a:cs typeface="Lato"/>
                <a:sym typeface="Lato"/>
              </a:rPr>
              <a:t>Results 2025</a:t>
            </a:r>
            <a:endParaRPr b="1" sz="950">
              <a:solidFill>
                <a:schemeClr val="lt1"/>
              </a:solidFill>
              <a:latin typeface="Lato"/>
              <a:ea typeface="Lato"/>
              <a:cs typeface="Lato"/>
              <a:sym typeface="Lato"/>
            </a:endParaRPr>
          </a:p>
          <a:p>
            <a:pPr indent="0" lvl="0" marL="0" rtl="0" algn="l">
              <a:spcBef>
                <a:spcPts val="0"/>
              </a:spcBef>
              <a:spcAft>
                <a:spcPts val="0"/>
              </a:spcAft>
              <a:buNone/>
            </a:pPr>
            <a:r>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38% 9 - 7</a:t>
            </a:r>
            <a:endParaRPr sz="950">
              <a:solidFill>
                <a:schemeClr val="lt1"/>
              </a:solidFill>
              <a:latin typeface="Lato"/>
              <a:ea typeface="Lato"/>
              <a:cs typeface="Lato"/>
              <a:sym typeface="Lato"/>
            </a:endParaRPr>
          </a:p>
          <a:p>
            <a:pPr indent="0" lvl="0" marL="457200" rtl="0" algn="l">
              <a:spcBef>
                <a:spcPts val="0"/>
              </a:spcBef>
              <a:spcAft>
                <a:spcPts val="0"/>
              </a:spcAft>
              <a:buNone/>
            </a:pPr>
            <a:r>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84% 9 - 5</a:t>
            </a:r>
            <a:endParaRPr sz="950">
              <a:solidFill>
                <a:schemeClr val="lt1"/>
              </a:solidFill>
              <a:latin typeface="Lato"/>
              <a:ea typeface="Lato"/>
              <a:cs typeface="Lato"/>
              <a:sym typeface="Lato"/>
            </a:endParaRPr>
          </a:p>
          <a:p>
            <a:pPr indent="0" lvl="0" marL="457200" rtl="0" algn="l">
              <a:spcBef>
                <a:spcPts val="0"/>
              </a:spcBef>
              <a:spcAft>
                <a:spcPts val="0"/>
              </a:spcAft>
              <a:buNone/>
            </a:pPr>
            <a:r>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+0.72 Value Added</a:t>
            </a:r>
            <a:endParaRPr sz="950">
              <a:solidFill>
                <a:schemeClr val="lt1"/>
              </a:solidFill>
              <a:latin typeface="Lato"/>
              <a:ea typeface="Lato"/>
              <a:cs typeface="Lato"/>
              <a:sym typeface="Lato"/>
            </a:endParaRPr>
          </a:p>
        </p:txBody>
      </p:sp>
      <p:sp>
        <p:nvSpPr>
          <p:cNvPr id="86" name="Google Shape;86;p16"/>
          <p:cNvSpPr txBox="1"/>
          <p:nvPr/>
        </p:nvSpPr>
        <p:spPr>
          <a:xfrm>
            <a:off x="410575" y="1395400"/>
            <a:ext cx="4069200" cy="330900"/>
          </a:xfrm>
          <a:prstGeom prst="rect">
            <a:avLst/>
          </a:prstGeom>
          <a:solidFill>
            <a:srgbClr val="B42534"/>
          </a:solid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950">
                <a:solidFill>
                  <a:schemeClr val="lt1"/>
                </a:solidFill>
                <a:latin typeface="Lato"/>
                <a:ea typeface="Lato"/>
                <a:cs typeface="Lato"/>
                <a:sym typeface="Lato"/>
              </a:rPr>
              <a:t>Pupils on roll</a:t>
            </a:r>
            <a:r>
              <a:rPr lang="en-GB" sz="950">
                <a:solidFill>
                  <a:schemeClr val="lt1"/>
                </a:solidFill>
                <a:latin typeface="Lato"/>
                <a:ea typeface="Lato"/>
                <a:cs typeface="Lato"/>
                <a:sym typeface="Lato"/>
              </a:rPr>
              <a:t>	400 </a:t>
            </a:r>
            <a:endParaRPr sz="1800">
              <a:solidFill>
                <a:schemeClr val="lt1"/>
              </a:solidFill>
            </a:endParaRPr>
          </a:p>
        </p:txBody>
      </p:sp>
      <p:sp>
        <p:nvSpPr>
          <p:cNvPr id="87" name="Google Shape;87;p16"/>
          <p:cNvSpPr txBox="1"/>
          <p:nvPr/>
        </p:nvSpPr>
        <p:spPr>
          <a:xfrm>
            <a:off x="413749" y="3355957"/>
            <a:ext cx="1982700" cy="1500600"/>
          </a:xfrm>
          <a:prstGeom prst="rect">
            <a:avLst/>
          </a:prstGeom>
          <a:solidFill>
            <a:srgbClr val="B4253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50">
                <a:solidFill>
                  <a:schemeClr val="lt1"/>
                </a:solidFill>
                <a:latin typeface="Lato"/>
                <a:ea typeface="Lato"/>
                <a:cs typeface="Lato"/>
                <a:sym typeface="Lato"/>
              </a:rPr>
              <a:t>Performance Sports	</a:t>
            </a:r>
            <a:endParaRPr b="1" sz="950">
              <a:solidFill>
                <a:schemeClr val="lt1"/>
              </a:solidFill>
              <a:latin typeface="Lato"/>
              <a:ea typeface="Lato"/>
              <a:cs typeface="Lato"/>
              <a:sym typeface="Lato"/>
            </a:endParaRPr>
          </a:p>
          <a:p>
            <a:pPr indent="0" lvl="0" marL="0" rtl="0" algn="l">
              <a:spcBef>
                <a:spcPts val="0"/>
              </a:spcBef>
              <a:spcAft>
                <a:spcPts val="0"/>
              </a:spcAft>
              <a:buNone/>
            </a:pPr>
            <a:r>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Girls’ hockey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Boys’ rugby</a:t>
            </a:r>
            <a:endParaRPr sz="950">
              <a:solidFill>
                <a:schemeClr val="lt1"/>
              </a:solidFill>
              <a:latin typeface="Lato"/>
              <a:ea typeface="Lato"/>
              <a:cs typeface="Lato"/>
              <a:sym typeface="Lato"/>
            </a:endParaRPr>
          </a:p>
          <a:p>
            <a:pPr indent="0" lvl="0" marL="457200" rtl="0" algn="l">
              <a:spcBef>
                <a:spcPts val="0"/>
              </a:spcBef>
              <a:spcAft>
                <a:spcPts val="0"/>
              </a:spcAft>
              <a:buNone/>
            </a:pPr>
            <a:r>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Boys’ and girls’ rowing </a:t>
            </a:r>
            <a:endParaRPr sz="950">
              <a:solidFill>
                <a:schemeClr val="lt1"/>
              </a:solidFill>
              <a:latin typeface="Lato"/>
              <a:ea typeface="Lato"/>
              <a:cs typeface="Lato"/>
              <a:sym typeface="Lato"/>
            </a:endParaRPr>
          </a:p>
          <a:p>
            <a:pPr indent="0" lvl="0" marL="457200" rtl="0" algn="l">
              <a:spcBef>
                <a:spcPts val="0"/>
              </a:spcBef>
              <a:spcAft>
                <a:spcPts val="0"/>
              </a:spcAft>
              <a:buNone/>
            </a:pPr>
            <a:r>
              <a:t/>
            </a:r>
            <a:endParaRPr sz="950">
              <a:solidFill>
                <a:schemeClr val="lt1"/>
              </a:solidFill>
              <a:latin typeface="Lato"/>
              <a:ea typeface="Lato"/>
              <a:cs typeface="Lato"/>
              <a:sym typeface="Lato"/>
            </a:endParaRPr>
          </a:p>
          <a:p>
            <a:pPr indent="-150325" lvl="3"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Equestrian </a:t>
            </a:r>
            <a:endParaRPr sz="1800">
              <a:solidFill>
                <a:schemeClr val="lt1"/>
              </a:solidFill>
            </a:endParaRPr>
          </a:p>
        </p:txBody>
      </p:sp>
      <p:sp>
        <p:nvSpPr>
          <p:cNvPr id="88" name="Google Shape;88;p16"/>
          <p:cNvSpPr txBox="1"/>
          <p:nvPr/>
        </p:nvSpPr>
        <p:spPr>
          <a:xfrm>
            <a:off x="2602450" y="3362336"/>
            <a:ext cx="1877400" cy="1500600"/>
          </a:xfrm>
          <a:prstGeom prst="rect">
            <a:avLst/>
          </a:prstGeom>
          <a:solidFill>
            <a:srgbClr val="B4253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50">
                <a:solidFill>
                  <a:schemeClr val="lt1"/>
                </a:solidFill>
                <a:latin typeface="Lato"/>
                <a:ea typeface="Lato"/>
                <a:cs typeface="Lato"/>
                <a:sym typeface="Lato"/>
              </a:rPr>
              <a:t>Competitive </a:t>
            </a:r>
            <a:r>
              <a:rPr b="1" lang="en-GB" sz="950">
                <a:solidFill>
                  <a:schemeClr val="lt1"/>
                </a:solidFill>
                <a:latin typeface="Lato"/>
                <a:ea typeface="Lato"/>
                <a:cs typeface="Lato"/>
                <a:sym typeface="Lato"/>
              </a:rPr>
              <a:t>Sports</a:t>
            </a:r>
            <a:r>
              <a:rPr lang="en-GB" sz="950">
                <a:solidFill>
                  <a:schemeClr val="lt1"/>
                </a:solidFill>
                <a:latin typeface="Lato"/>
                <a:ea typeface="Lato"/>
                <a:cs typeface="Lato"/>
                <a:sym typeface="Lato"/>
              </a:rPr>
              <a:t>	</a:t>
            </a:r>
            <a:endParaRPr sz="950">
              <a:solidFill>
                <a:schemeClr val="lt1"/>
              </a:solidFill>
              <a:latin typeface="Lato"/>
              <a:ea typeface="Lato"/>
              <a:cs typeface="Lato"/>
              <a:sym typeface="Lato"/>
            </a:endParaRPr>
          </a:p>
          <a:p>
            <a:pPr indent="0" lvl="0" marL="0" rtl="0" algn="l">
              <a:spcBef>
                <a:spcPts val="0"/>
              </a:spcBef>
              <a:spcAft>
                <a:spcPts val="0"/>
              </a:spcAft>
              <a:buNone/>
            </a:pPr>
            <a:r>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Boys’ and girls’ football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Boys’ and girls’ cricket</a:t>
            </a:r>
            <a:r>
              <a:rPr lang="en-GB" sz="950">
                <a:solidFill>
                  <a:schemeClr val="lt1"/>
                </a:solidFill>
                <a:latin typeface="Lato"/>
                <a:ea typeface="Lato"/>
                <a:cs typeface="Lato"/>
                <a:sym typeface="Lato"/>
              </a:rPr>
              <a:t>			</a:t>
            </a:r>
            <a:endParaRPr sz="950">
              <a:solidFill>
                <a:schemeClr val="lt1"/>
              </a:solidFill>
              <a:latin typeface="Lato"/>
              <a:ea typeface="Lato"/>
              <a:cs typeface="Lato"/>
              <a:sym typeface="Lato"/>
            </a:endParaRPr>
          </a:p>
          <a:p>
            <a:pPr indent="-150325" lvl="0" marL="180000" rtl="0" algn="l">
              <a:spcBef>
                <a:spcPts val="0"/>
              </a:spcBef>
              <a:spcAft>
                <a:spcPts val="0"/>
              </a:spcAft>
              <a:buClr>
                <a:schemeClr val="lt1"/>
              </a:buClr>
              <a:buSzPts val="950"/>
              <a:buFont typeface="Lato"/>
              <a:buChar char="●"/>
            </a:pPr>
            <a:r>
              <a:rPr lang="en-GB" sz="950">
                <a:solidFill>
                  <a:schemeClr val="lt1"/>
                </a:solidFill>
                <a:latin typeface="Lato"/>
                <a:ea typeface="Lato"/>
                <a:cs typeface="Lato"/>
                <a:sym typeface="Lato"/>
              </a:rPr>
              <a:t>Boys’ and girls’ tennis</a:t>
            </a:r>
            <a:endParaRPr sz="950">
              <a:solidFill>
                <a:schemeClr val="lt1"/>
              </a:solidFill>
              <a:latin typeface="Lato"/>
              <a:ea typeface="Lato"/>
              <a:cs typeface="Lato"/>
              <a:sym typeface="Lato"/>
            </a:endParaRPr>
          </a:p>
          <a:p>
            <a:pPr indent="0" lvl="0" marL="457200" rtl="0" algn="l">
              <a:spcBef>
                <a:spcPts val="0"/>
              </a:spcBef>
              <a:spcAft>
                <a:spcPts val="0"/>
              </a:spcAft>
              <a:buNone/>
            </a:pPr>
            <a:r>
              <a:t/>
            </a:r>
            <a:endParaRPr sz="950">
              <a:solidFill>
                <a:schemeClr val="lt1"/>
              </a:solidFill>
              <a:latin typeface="Lato"/>
              <a:ea typeface="Lato"/>
              <a:cs typeface="Lato"/>
              <a:sym typeface="Lato"/>
            </a:endParaRPr>
          </a:p>
          <a:p>
            <a:pPr indent="-90000" lvl="0" marL="180000" rtl="0" algn="l">
              <a:spcBef>
                <a:spcPts val="0"/>
              </a:spcBef>
              <a:spcAft>
                <a:spcPts val="0"/>
              </a:spcAft>
              <a:buNone/>
            </a:pPr>
            <a:r>
              <a:t/>
            </a:r>
            <a:endParaRPr sz="950">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7"/>
          <p:cNvPicPr preferRelativeResize="0"/>
          <p:nvPr/>
        </p:nvPicPr>
        <p:blipFill rotWithShape="1">
          <a:blip r:embed="rId3">
            <a:alphaModFix/>
          </a:blip>
          <a:srcRect b="12150" l="27650" r="21053" t="0"/>
          <a:stretch/>
        </p:blipFill>
        <p:spPr>
          <a:xfrm>
            <a:off x="5195327" y="624650"/>
            <a:ext cx="3958723" cy="4518850"/>
          </a:xfrm>
          <a:prstGeom prst="rect">
            <a:avLst/>
          </a:prstGeom>
          <a:noFill/>
          <a:ln>
            <a:noFill/>
          </a:ln>
        </p:spPr>
      </p:pic>
      <p:pic>
        <p:nvPicPr>
          <p:cNvPr id="94" name="Google Shape;94;p17"/>
          <p:cNvPicPr preferRelativeResize="0"/>
          <p:nvPr/>
        </p:nvPicPr>
        <p:blipFill>
          <a:blip r:embed="rId4">
            <a:alphaModFix/>
          </a:blip>
          <a:stretch>
            <a:fillRect/>
          </a:stretch>
        </p:blipFill>
        <p:spPr>
          <a:xfrm rot="10800000">
            <a:off x="1" y="-12"/>
            <a:ext cx="9143999" cy="2850627"/>
          </a:xfrm>
          <a:prstGeom prst="rect">
            <a:avLst/>
          </a:prstGeom>
          <a:noFill/>
          <a:ln>
            <a:noFill/>
          </a:ln>
        </p:spPr>
      </p:pic>
      <p:sp>
        <p:nvSpPr>
          <p:cNvPr id="95" name="Google Shape;95;p17"/>
          <p:cNvSpPr txBox="1"/>
          <p:nvPr>
            <p:ph type="ctrTitle"/>
          </p:nvPr>
        </p:nvSpPr>
        <p:spPr>
          <a:xfrm>
            <a:off x="264725" y="209872"/>
            <a:ext cx="5130600" cy="62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800">
                <a:solidFill>
                  <a:schemeClr val="lt1"/>
                </a:solidFill>
                <a:latin typeface="Cardo"/>
                <a:ea typeface="Cardo"/>
                <a:cs typeface="Cardo"/>
                <a:sym typeface="Cardo"/>
              </a:rPr>
              <a:t>Employee benefits</a:t>
            </a:r>
            <a:endParaRPr sz="2800">
              <a:solidFill>
                <a:schemeClr val="lt1"/>
              </a:solidFill>
              <a:latin typeface="Cardo"/>
              <a:ea typeface="Cardo"/>
              <a:cs typeface="Cardo"/>
              <a:sym typeface="Cardo"/>
            </a:endParaRPr>
          </a:p>
        </p:txBody>
      </p:sp>
      <p:pic>
        <p:nvPicPr>
          <p:cNvPr id="96" name="Google Shape;96;p17"/>
          <p:cNvPicPr preferRelativeResize="0"/>
          <p:nvPr/>
        </p:nvPicPr>
        <p:blipFill>
          <a:blip r:embed="rId5">
            <a:alphaModFix/>
          </a:blip>
          <a:stretch>
            <a:fillRect/>
          </a:stretch>
        </p:blipFill>
        <p:spPr>
          <a:xfrm>
            <a:off x="5583237" y="331926"/>
            <a:ext cx="3233059" cy="484675"/>
          </a:xfrm>
          <a:prstGeom prst="rect">
            <a:avLst/>
          </a:prstGeom>
          <a:noFill/>
          <a:ln>
            <a:noFill/>
          </a:ln>
        </p:spPr>
      </p:pic>
      <p:pic>
        <p:nvPicPr>
          <p:cNvPr id="97" name="Google Shape;97;p17"/>
          <p:cNvPicPr preferRelativeResize="0"/>
          <p:nvPr/>
        </p:nvPicPr>
        <p:blipFill rotWithShape="1">
          <a:blip r:embed="rId6">
            <a:alphaModFix/>
          </a:blip>
          <a:srcRect b="28445" l="0" r="0" t="6700"/>
          <a:stretch/>
        </p:blipFill>
        <p:spPr>
          <a:xfrm>
            <a:off x="264725" y="1486819"/>
            <a:ext cx="4657200" cy="3449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056"/>
        </a:solidFill>
      </p:bgPr>
    </p:bg>
    <p:spTree>
      <p:nvGrpSpPr>
        <p:cNvPr id="101" name="Shape 101"/>
        <p:cNvGrpSpPr/>
        <p:nvPr/>
      </p:nvGrpSpPr>
      <p:grpSpPr>
        <a:xfrm>
          <a:off x="0" y="0"/>
          <a:ext cx="0" cy="0"/>
          <a:chOff x="0" y="0"/>
          <a:chExt cx="0" cy="0"/>
        </a:xfrm>
      </p:grpSpPr>
      <p:sp>
        <p:nvSpPr>
          <p:cNvPr id="102" name="Google Shape;102;p18"/>
          <p:cNvSpPr txBox="1"/>
          <p:nvPr>
            <p:ph type="title"/>
          </p:nvPr>
        </p:nvSpPr>
        <p:spPr>
          <a:xfrm>
            <a:off x="122942" y="75375"/>
            <a:ext cx="429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lt1"/>
                </a:solidFill>
                <a:latin typeface="Cardo"/>
                <a:ea typeface="Cardo"/>
                <a:cs typeface="Cardo"/>
                <a:sym typeface="Cardo"/>
              </a:rPr>
              <a:t>About the role</a:t>
            </a:r>
            <a:endParaRPr>
              <a:solidFill>
                <a:schemeClr val="lt1"/>
              </a:solidFill>
              <a:latin typeface="Cardo"/>
              <a:ea typeface="Cardo"/>
              <a:cs typeface="Cardo"/>
              <a:sym typeface="Cardo"/>
            </a:endParaRPr>
          </a:p>
        </p:txBody>
      </p:sp>
      <p:sp>
        <p:nvSpPr>
          <p:cNvPr id="103" name="Google Shape;103;p18"/>
          <p:cNvSpPr txBox="1"/>
          <p:nvPr>
            <p:ph idx="1" type="body"/>
          </p:nvPr>
        </p:nvSpPr>
        <p:spPr>
          <a:xfrm>
            <a:off x="137275" y="506425"/>
            <a:ext cx="4573800" cy="4312500"/>
          </a:xfrm>
          <a:prstGeom prst="rect">
            <a:avLst/>
          </a:prstGeom>
        </p:spPr>
        <p:txBody>
          <a:bodyPr anchorCtr="0" anchor="t" bIns="91425" lIns="91425" spcFirstLastPara="1" rIns="91425" wrap="square" tIns="91425">
            <a:noAutofit/>
          </a:bodyPr>
          <a:lstStyle/>
          <a:p>
            <a:pPr indent="0" lvl="0" marL="0" marR="8236" rtl="0" algn="just">
              <a:lnSpc>
                <a:spcPct val="100000"/>
              </a:lnSpc>
              <a:spcBef>
                <a:spcPts val="0"/>
              </a:spcBef>
              <a:spcAft>
                <a:spcPts val="0"/>
              </a:spcAft>
              <a:buSzPts val="1100"/>
              <a:buNone/>
            </a:pPr>
            <a:r>
              <a:rPr lang="en-GB" sz="950">
                <a:solidFill>
                  <a:schemeClr val="lt1"/>
                </a:solidFill>
                <a:latin typeface="Lato"/>
                <a:ea typeface="Lato"/>
                <a:cs typeface="Lato"/>
                <a:sym typeface="Lato"/>
              </a:rPr>
              <a:t>TEACHER OF MUSIC </a:t>
            </a:r>
            <a:endParaRPr sz="950">
              <a:solidFill>
                <a:schemeClr val="lt1"/>
              </a:solidFill>
              <a:latin typeface="Lato"/>
              <a:ea typeface="Lato"/>
              <a:cs typeface="Lato"/>
              <a:sym typeface="Lato"/>
            </a:endParaRPr>
          </a:p>
          <a:p>
            <a:pPr indent="0" lvl="0" marL="0" marR="8236" rtl="0" algn="just">
              <a:lnSpc>
                <a:spcPct val="100000"/>
              </a:lnSpc>
              <a:spcBef>
                <a:spcPts val="600"/>
              </a:spcBef>
              <a:spcAft>
                <a:spcPts val="0"/>
              </a:spcAft>
              <a:buClr>
                <a:schemeClr val="dk1"/>
              </a:buClr>
              <a:buSzPts val="1100"/>
              <a:buFont typeface="Arial"/>
              <a:buNone/>
            </a:pPr>
            <a:r>
              <a:rPr lang="en-GB" sz="950">
                <a:solidFill>
                  <a:schemeClr val="lt1"/>
                </a:solidFill>
                <a:latin typeface="Lato"/>
                <a:ea typeface="Lato"/>
                <a:cs typeface="Lato"/>
                <a:sym typeface="Lato"/>
              </a:rPr>
              <a:t>Start Date: 		</a:t>
            </a:r>
            <a:r>
              <a:rPr lang="en-GB" sz="950">
                <a:solidFill>
                  <a:schemeClr val="lt1"/>
                </a:solidFill>
                <a:latin typeface="Lato"/>
                <a:ea typeface="Lato"/>
                <a:cs typeface="Lato"/>
                <a:sym typeface="Lato"/>
              </a:rPr>
              <a:t>	</a:t>
            </a:r>
            <a:r>
              <a:rPr lang="en-GB" sz="950">
                <a:solidFill>
                  <a:schemeClr val="lt1"/>
                </a:solidFill>
                <a:latin typeface="Lato"/>
                <a:ea typeface="Lato"/>
                <a:cs typeface="Lato"/>
                <a:sym typeface="Lato"/>
              </a:rPr>
              <a:t>SEPTEMBER 2026 </a:t>
            </a:r>
            <a:endParaRPr sz="950">
              <a:solidFill>
                <a:schemeClr val="lt1"/>
              </a:solidFill>
              <a:latin typeface="Lato"/>
              <a:ea typeface="Lato"/>
              <a:cs typeface="Lato"/>
              <a:sym typeface="Lato"/>
            </a:endParaRPr>
          </a:p>
          <a:p>
            <a:pPr indent="0" lvl="0" marL="0" marR="8236" rtl="0" algn="just">
              <a:lnSpc>
                <a:spcPct val="100000"/>
              </a:lnSpc>
              <a:spcBef>
                <a:spcPts val="600"/>
              </a:spcBef>
              <a:spcAft>
                <a:spcPts val="0"/>
              </a:spcAft>
              <a:buClr>
                <a:schemeClr val="dk1"/>
              </a:buClr>
              <a:buSzPts val="1100"/>
              <a:buFont typeface="Arial"/>
              <a:buNone/>
            </a:pPr>
            <a:r>
              <a:rPr lang="en-GB" sz="950">
                <a:solidFill>
                  <a:schemeClr val="lt1"/>
                </a:solidFill>
                <a:latin typeface="Lato"/>
                <a:ea typeface="Lato"/>
                <a:cs typeface="Lato"/>
                <a:sym typeface="Lato"/>
              </a:rPr>
              <a:t>Contract Type: 			Permanent</a:t>
            </a:r>
            <a:endParaRPr sz="950">
              <a:solidFill>
                <a:schemeClr val="lt1"/>
              </a:solidFill>
              <a:latin typeface="Lato"/>
              <a:ea typeface="Lato"/>
              <a:cs typeface="Lato"/>
              <a:sym typeface="Lato"/>
            </a:endParaRPr>
          </a:p>
          <a:p>
            <a:pPr indent="0" lvl="0" marL="0" marR="8236" rtl="0" algn="just">
              <a:lnSpc>
                <a:spcPct val="100000"/>
              </a:lnSpc>
              <a:spcBef>
                <a:spcPts val="600"/>
              </a:spcBef>
              <a:spcAft>
                <a:spcPts val="0"/>
              </a:spcAft>
              <a:buSzPts val="1100"/>
              <a:buNone/>
            </a:pPr>
            <a:r>
              <a:rPr lang="en-GB" sz="950">
                <a:solidFill>
                  <a:schemeClr val="lt1"/>
                </a:solidFill>
                <a:latin typeface="Lato"/>
                <a:ea typeface="Lato"/>
                <a:cs typeface="Lato"/>
                <a:sym typeface="Lato"/>
              </a:rPr>
              <a:t>Hours: 				Full time </a:t>
            </a:r>
            <a:endParaRPr sz="950">
              <a:solidFill>
                <a:schemeClr val="lt1"/>
              </a:solidFill>
              <a:latin typeface="Lato"/>
              <a:ea typeface="Lato"/>
              <a:cs typeface="Lato"/>
              <a:sym typeface="Lato"/>
            </a:endParaRPr>
          </a:p>
          <a:p>
            <a:pPr indent="0" lvl="0" marL="0" rtl="0" algn="l">
              <a:lnSpc>
                <a:spcPct val="115000"/>
              </a:lnSpc>
              <a:spcBef>
                <a:spcPts val="1200"/>
              </a:spcBef>
              <a:spcAft>
                <a:spcPts val="0"/>
              </a:spcAft>
              <a:buSzPts val="1100"/>
              <a:buNone/>
            </a:pPr>
            <a:r>
              <a:rPr lang="en-GB" sz="950">
                <a:solidFill>
                  <a:schemeClr val="lt1"/>
                </a:solidFill>
                <a:latin typeface="Lato"/>
                <a:ea typeface="Lato"/>
                <a:cs typeface="Lato"/>
                <a:sym typeface="Lato"/>
              </a:rPr>
              <a:t>Core Hours: 			08.15 – 17.45 Monday to Friday</a:t>
            </a:r>
            <a:endParaRPr sz="950">
              <a:solidFill>
                <a:schemeClr val="lt1"/>
              </a:solidFill>
              <a:latin typeface="Lato"/>
              <a:ea typeface="Lato"/>
              <a:cs typeface="Lato"/>
              <a:sym typeface="Lato"/>
            </a:endParaRPr>
          </a:p>
          <a:p>
            <a:pPr indent="0" lvl="0" marL="1814399" rtl="0" algn="l">
              <a:lnSpc>
                <a:spcPct val="115000"/>
              </a:lnSpc>
              <a:spcBef>
                <a:spcPts val="1200"/>
              </a:spcBef>
              <a:spcAft>
                <a:spcPts val="0"/>
              </a:spcAft>
              <a:buSzPts val="1100"/>
              <a:buNone/>
            </a:pPr>
            <a:r>
              <a:rPr lang="en-GB" sz="950">
                <a:solidFill>
                  <a:schemeClr val="lt1"/>
                </a:solidFill>
                <a:latin typeface="Lato"/>
                <a:ea typeface="Lato"/>
                <a:cs typeface="Lato"/>
                <a:sym typeface="Lato"/>
              </a:rPr>
              <a:t>Saturday:  There are no academic lessons on a Saturday, however the Music School is open for practice on a Saturday morning and Thursday evening, staffed on rotation.</a:t>
            </a:r>
            <a:br>
              <a:rPr lang="en-GB" sz="950">
                <a:solidFill>
                  <a:schemeClr val="lt1"/>
                </a:solidFill>
                <a:latin typeface="Lato"/>
                <a:ea typeface="Lato"/>
                <a:cs typeface="Lato"/>
                <a:sym typeface="Lato"/>
              </a:rPr>
            </a:br>
            <a:r>
              <a:rPr lang="en-GB" sz="950">
                <a:solidFill>
                  <a:schemeClr val="lt1"/>
                </a:solidFill>
                <a:latin typeface="Lato"/>
                <a:ea typeface="Lato"/>
                <a:cs typeface="Lato"/>
                <a:sym typeface="Lato"/>
              </a:rPr>
              <a:t>Co-curricular </a:t>
            </a:r>
            <a:r>
              <a:rPr lang="en-GB" sz="950">
                <a:solidFill>
                  <a:schemeClr val="lt1"/>
                </a:solidFill>
                <a:latin typeface="Lato"/>
                <a:ea typeface="Lato"/>
                <a:cs typeface="Lato"/>
                <a:sym typeface="Lato"/>
              </a:rPr>
              <a:t>involvement</a:t>
            </a:r>
            <a:r>
              <a:rPr lang="en-GB" sz="950">
                <a:solidFill>
                  <a:schemeClr val="lt1"/>
                </a:solidFill>
                <a:latin typeface="Lato"/>
                <a:ea typeface="Lato"/>
                <a:cs typeface="Lato"/>
                <a:sym typeface="Lato"/>
              </a:rPr>
              <a:t>  is essential and will be reflected with a reduction in teaching load.</a:t>
            </a:r>
            <a:endParaRPr sz="950">
              <a:solidFill>
                <a:schemeClr val="lt1"/>
              </a:solidFill>
              <a:latin typeface="Lato"/>
              <a:ea typeface="Lato"/>
              <a:cs typeface="Lato"/>
              <a:sym typeface="Lato"/>
            </a:endParaRPr>
          </a:p>
          <a:p>
            <a:pPr indent="0" lvl="0" marL="1814399" rtl="0" algn="l">
              <a:lnSpc>
                <a:spcPct val="115000"/>
              </a:lnSpc>
              <a:spcBef>
                <a:spcPts val="0"/>
              </a:spcBef>
              <a:spcAft>
                <a:spcPts val="0"/>
              </a:spcAft>
              <a:buSzPts val="1100"/>
              <a:buNone/>
            </a:pPr>
            <a:r>
              <a:t/>
            </a:r>
            <a:endParaRPr sz="950">
              <a:solidFill>
                <a:schemeClr val="lt1"/>
              </a:solidFill>
              <a:latin typeface="Lato"/>
              <a:ea typeface="Lato"/>
              <a:cs typeface="Lato"/>
              <a:sym typeface="Lato"/>
            </a:endParaRPr>
          </a:p>
          <a:p>
            <a:pPr indent="0" lvl="0" marL="0" marR="8236" rtl="0" algn="l">
              <a:lnSpc>
                <a:spcPct val="115000"/>
              </a:lnSpc>
              <a:spcBef>
                <a:spcPts val="0"/>
              </a:spcBef>
              <a:spcAft>
                <a:spcPts val="0"/>
              </a:spcAft>
              <a:buSzPts val="1100"/>
              <a:buNone/>
            </a:pPr>
            <a:r>
              <a:rPr lang="en-GB" sz="950">
                <a:solidFill>
                  <a:schemeClr val="lt1"/>
                </a:solidFill>
                <a:latin typeface="Lato"/>
                <a:ea typeface="Lato"/>
                <a:cs typeface="Lato"/>
                <a:sym typeface="Lato"/>
              </a:rPr>
              <a:t>Salary: 				Competitive. Our salary package will recognise</a:t>
            </a:r>
            <a:endParaRPr sz="950">
              <a:solidFill>
                <a:schemeClr val="lt1"/>
              </a:solidFill>
              <a:latin typeface="Lato"/>
              <a:ea typeface="Lato"/>
              <a:cs typeface="Lato"/>
              <a:sym typeface="Lato"/>
            </a:endParaRPr>
          </a:p>
          <a:p>
            <a:pPr indent="0" lvl="0" marL="1828800" marR="8236" rtl="0" algn="l">
              <a:lnSpc>
                <a:spcPct val="115000"/>
              </a:lnSpc>
              <a:spcBef>
                <a:spcPts val="0"/>
              </a:spcBef>
              <a:spcAft>
                <a:spcPts val="0"/>
              </a:spcAft>
              <a:buSzPts val="1100"/>
              <a:buNone/>
            </a:pPr>
            <a:r>
              <a:rPr lang="en-GB" sz="950">
                <a:solidFill>
                  <a:schemeClr val="lt1"/>
                </a:solidFill>
                <a:latin typeface="Lato"/>
                <a:ea typeface="Lato"/>
                <a:cs typeface="Lato"/>
                <a:sym typeface="Lato"/>
              </a:rPr>
              <a:t>your experience, qualifications and commitment.</a:t>
            </a:r>
            <a:endParaRPr sz="950">
              <a:solidFill>
                <a:schemeClr val="lt1"/>
              </a:solidFill>
              <a:latin typeface="Lato"/>
              <a:ea typeface="Lato"/>
              <a:cs typeface="Lato"/>
              <a:sym typeface="Lato"/>
            </a:endParaRPr>
          </a:p>
          <a:p>
            <a:pPr indent="457200" lvl="0" marL="1371600" marR="8236" rtl="0" algn="just">
              <a:lnSpc>
                <a:spcPct val="115000"/>
              </a:lnSpc>
              <a:spcBef>
                <a:spcPts val="0"/>
              </a:spcBef>
              <a:spcAft>
                <a:spcPts val="0"/>
              </a:spcAft>
              <a:buSzPts val="1100"/>
              <a:buNone/>
            </a:pPr>
            <a:r>
              <a:t/>
            </a:r>
            <a:endParaRPr sz="950">
              <a:solidFill>
                <a:schemeClr val="lt1"/>
              </a:solidFill>
              <a:latin typeface="Lato"/>
              <a:ea typeface="Lato"/>
              <a:cs typeface="Lato"/>
              <a:sym typeface="Lato"/>
            </a:endParaRPr>
          </a:p>
          <a:p>
            <a:pPr indent="0" lvl="0" marL="0" marR="8236" rtl="0" algn="just">
              <a:lnSpc>
                <a:spcPct val="100000"/>
              </a:lnSpc>
              <a:spcBef>
                <a:spcPts val="0"/>
              </a:spcBef>
              <a:spcAft>
                <a:spcPts val="0"/>
              </a:spcAft>
              <a:buSzPts val="1100"/>
              <a:buNone/>
            </a:pPr>
            <a:r>
              <a:rPr lang="en-GB" sz="950">
                <a:solidFill>
                  <a:schemeClr val="lt1"/>
                </a:solidFill>
                <a:latin typeface="Lato"/>
                <a:ea typeface="Lato"/>
                <a:cs typeface="Lato"/>
                <a:sym typeface="Lato"/>
              </a:rPr>
              <a:t>Reporting To: 			Director of Music</a:t>
            </a:r>
            <a:endParaRPr sz="950">
              <a:solidFill>
                <a:schemeClr val="lt1"/>
              </a:solidFill>
              <a:latin typeface="Lato"/>
              <a:ea typeface="Lato"/>
              <a:cs typeface="Lato"/>
              <a:sym typeface="Lato"/>
            </a:endParaRPr>
          </a:p>
          <a:p>
            <a:pPr indent="0" lvl="0" marL="0" rtl="0" algn="l">
              <a:lnSpc>
                <a:spcPct val="115000"/>
              </a:lnSpc>
              <a:spcBef>
                <a:spcPts val="1200"/>
              </a:spcBef>
              <a:spcAft>
                <a:spcPts val="1200"/>
              </a:spcAft>
              <a:buSzPts val="1100"/>
              <a:buNone/>
            </a:pPr>
            <a:r>
              <a:rPr lang="en-GB" sz="950">
                <a:solidFill>
                  <a:schemeClr val="lt1"/>
                </a:solidFill>
                <a:latin typeface="Lato"/>
                <a:ea typeface="Lato"/>
                <a:cs typeface="Lato"/>
                <a:sym typeface="Lato"/>
              </a:rPr>
              <a:t>Key working relationships:	Members of the Music Department                                      </a:t>
            </a:r>
            <a:br>
              <a:rPr lang="en-GB" sz="950">
                <a:solidFill>
                  <a:schemeClr val="lt1"/>
                </a:solidFill>
                <a:latin typeface="Lato"/>
                <a:ea typeface="Lato"/>
                <a:cs typeface="Lato"/>
                <a:sym typeface="Lato"/>
              </a:rPr>
            </a:br>
            <a:r>
              <a:rPr lang="en-GB" sz="950">
                <a:solidFill>
                  <a:schemeClr val="lt1"/>
                </a:solidFill>
                <a:latin typeface="Lato"/>
                <a:ea typeface="Lato"/>
                <a:cs typeface="Lato"/>
                <a:sym typeface="Lato"/>
              </a:rPr>
              <a:t>			</a:t>
            </a:r>
            <a:r>
              <a:rPr lang="en-GB" sz="950">
                <a:solidFill>
                  <a:schemeClr val="lt1"/>
                </a:solidFill>
                <a:latin typeface="Lato"/>
                <a:ea typeface="Lato"/>
                <a:cs typeface="Lato"/>
                <a:sym typeface="Lato"/>
              </a:rPr>
              <a:t>	</a:t>
            </a:r>
            <a:r>
              <a:rPr lang="en-GB" sz="950">
                <a:solidFill>
                  <a:schemeClr val="lt1"/>
                </a:solidFill>
                <a:latin typeface="Lato"/>
                <a:ea typeface="Lato"/>
                <a:cs typeface="Lato"/>
                <a:sym typeface="Lato"/>
              </a:rPr>
              <a:t>Senior Management</a:t>
            </a:r>
            <a:br>
              <a:rPr lang="en-GB" sz="950">
                <a:solidFill>
                  <a:schemeClr val="lt1"/>
                </a:solidFill>
                <a:latin typeface="Lato"/>
                <a:ea typeface="Lato"/>
                <a:cs typeface="Lato"/>
                <a:sym typeface="Lato"/>
              </a:rPr>
            </a:br>
            <a:r>
              <a:rPr lang="en-GB" sz="950">
                <a:solidFill>
                  <a:schemeClr val="lt1"/>
                </a:solidFill>
                <a:latin typeface="Lato"/>
                <a:ea typeface="Lato"/>
                <a:cs typeface="Lato"/>
                <a:sym typeface="Lato"/>
              </a:rPr>
              <a:t>				Teaching Staff </a:t>
            </a:r>
            <a:br>
              <a:rPr lang="en-GB" sz="950">
                <a:solidFill>
                  <a:schemeClr val="lt1"/>
                </a:solidFill>
                <a:latin typeface="Lato"/>
                <a:ea typeface="Lato"/>
                <a:cs typeface="Lato"/>
                <a:sym typeface="Lato"/>
              </a:rPr>
            </a:br>
            <a:r>
              <a:rPr lang="en-GB" sz="950">
                <a:solidFill>
                  <a:schemeClr val="lt1"/>
                </a:solidFill>
                <a:latin typeface="Lato"/>
                <a:ea typeface="Lato"/>
                <a:cs typeface="Lato"/>
                <a:sym typeface="Lato"/>
              </a:rPr>
              <a:t>				Pupils, Parents and Guardians</a:t>
            </a:r>
            <a:endParaRPr sz="950">
              <a:solidFill>
                <a:schemeClr val="lt1"/>
              </a:solidFill>
              <a:latin typeface="Lato"/>
              <a:ea typeface="Lato"/>
              <a:cs typeface="Lato"/>
              <a:sym typeface="Lato"/>
            </a:endParaRPr>
          </a:p>
        </p:txBody>
      </p:sp>
      <p:pic>
        <p:nvPicPr>
          <p:cNvPr id="104" name="Google Shape;104;p18" title="IMG_2392.JPG"/>
          <p:cNvPicPr preferRelativeResize="0"/>
          <p:nvPr/>
        </p:nvPicPr>
        <p:blipFill rotWithShape="1">
          <a:blip r:embed="rId3">
            <a:alphaModFix/>
          </a:blip>
          <a:srcRect b="0" l="48165" r="-5" t="0"/>
          <a:stretch/>
        </p:blipFill>
        <p:spPr>
          <a:xfrm>
            <a:off x="5143500" y="0"/>
            <a:ext cx="4000502"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056"/>
        </a:solidFill>
      </p:bgPr>
    </p:bg>
    <p:spTree>
      <p:nvGrpSpPr>
        <p:cNvPr id="108" name="Shape 108"/>
        <p:cNvGrpSpPr/>
        <p:nvPr/>
      </p:nvGrpSpPr>
      <p:grpSpPr>
        <a:xfrm>
          <a:off x="0" y="0"/>
          <a:ext cx="0" cy="0"/>
          <a:chOff x="0" y="0"/>
          <a:chExt cx="0" cy="0"/>
        </a:xfrm>
      </p:grpSpPr>
      <p:sp>
        <p:nvSpPr>
          <p:cNvPr id="109" name="Google Shape;109;p19"/>
          <p:cNvSpPr txBox="1"/>
          <p:nvPr>
            <p:ph idx="1" type="body"/>
          </p:nvPr>
        </p:nvSpPr>
        <p:spPr>
          <a:xfrm>
            <a:off x="168750" y="673076"/>
            <a:ext cx="4605000" cy="4308000"/>
          </a:xfrm>
          <a:prstGeom prst="rect">
            <a:avLst/>
          </a:prstGeom>
        </p:spPr>
        <p:txBody>
          <a:bodyPr anchorCtr="0" anchor="t" bIns="91425" lIns="91425" spcFirstLastPara="1" rIns="91425" wrap="square" tIns="91425">
            <a:noAutofit/>
          </a:bodyPr>
          <a:lstStyle/>
          <a:p>
            <a:pPr indent="0" lvl="0" marL="0" marR="8236" rtl="0" algn="just">
              <a:lnSpc>
                <a:spcPct val="100000"/>
              </a:lnSpc>
              <a:spcBef>
                <a:spcPts val="0"/>
              </a:spcBef>
              <a:spcAft>
                <a:spcPts val="0"/>
              </a:spcAft>
              <a:buSzPts val="1100"/>
              <a:buNone/>
            </a:pPr>
            <a:r>
              <a:rPr b="1" lang="en-GB" sz="950">
                <a:solidFill>
                  <a:schemeClr val="lt1"/>
                </a:solidFill>
                <a:latin typeface="Lato"/>
                <a:ea typeface="Lato"/>
                <a:cs typeface="Lato"/>
                <a:sym typeface="Lato"/>
              </a:rPr>
              <a:t>MUSIC </a:t>
            </a:r>
            <a:endParaRPr sz="950">
              <a:solidFill>
                <a:schemeClr val="lt1"/>
              </a:solidFill>
              <a:latin typeface="Lato"/>
              <a:ea typeface="Lato"/>
              <a:cs typeface="Lato"/>
              <a:sym typeface="Lato"/>
            </a:endParaRPr>
          </a:p>
          <a:p>
            <a:pPr indent="0" lvl="0" marL="0" marR="8236" rtl="0" algn="just">
              <a:lnSpc>
                <a:spcPct val="115000"/>
              </a:lnSpc>
              <a:spcBef>
                <a:spcPts val="600"/>
              </a:spcBef>
              <a:spcAft>
                <a:spcPts val="0"/>
              </a:spcAft>
              <a:buSzPts val="1100"/>
              <a:buNone/>
            </a:pPr>
            <a:r>
              <a:rPr lang="en-GB" sz="950">
                <a:solidFill>
                  <a:schemeClr val="lt1"/>
                </a:solidFill>
                <a:latin typeface="Lato"/>
                <a:ea typeface="Lato"/>
                <a:cs typeface="Lato"/>
                <a:sym typeface="Lato"/>
              </a:rPr>
              <a:t>At Pangbourne, musicians of all abilities have the opportunity to explore and develop their musical interests beyond the classroom. The Music Department organises regular trips to hear world-class musicians perform, inspiring pupils to deepen their passion for music. We also encourage participation in a wide range of ensembles, including the College Choir, Chamber Choir, Jazz Band, Marching Band, Corps of Drums, and various chamber groups. The whole school comes together every Friday afternoon for Congers—our weekly hymn practice and fun singing session—as a great way to round off the week.</a:t>
            </a:r>
            <a:endParaRPr sz="950">
              <a:solidFill>
                <a:schemeClr val="lt1"/>
              </a:solidFill>
              <a:latin typeface="Lato"/>
              <a:ea typeface="Lato"/>
              <a:cs typeface="Lato"/>
              <a:sym typeface="Lato"/>
            </a:endParaRPr>
          </a:p>
          <a:p>
            <a:pPr indent="0" lvl="0" marL="0" marR="8236" rtl="0" algn="just">
              <a:lnSpc>
                <a:spcPct val="100000"/>
              </a:lnSpc>
              <a:spcBef>
                <a:spcPts val="600"/>
              </a:spcBef>
              <a:spcAft>
                <a:spcPts val="0"/>
              </a:spcAft>
              <a:buSzPts val="1100"/>
              <a:buNone/>
            </a:pPr>
            <a:r>
              <a:rPr lang="en-GB" sz="950">
                <a:solidFill>
                  <a:schemeClr val="lt1"/>
                </a:solidFill>
                <a:latin typeface="Lato"/>
                <a:ea typeface="Lato"/>
                <a:cs typeface="Lato"/>
                <a:sym typeface="Lato"/>
              </a:rPr>
              <a:t>There are three full-time members of staff within the Music School, all with different areas of specialism. The strong Naval traditions of the College are represented through our Marching Band, led by our Bandmaster who is also our Music Operations Manager.</a:t>
            </a:r>
            <a:endParaRPr sz="950">
              <a:solidFill>
                <a:schemeClr val="lt1"/>
              </a:solidFill>
              <a:latin typeface="Lato"/>
              <a:ea typeface="Lato"/>
              <a:cs typeface="Lato"/>
              <a:sym typeface="Lato"/>
            </a:endParaRPr>
          </a:p>
          <a:p>
            <a:pPr indent="0" lvl="0" marL="0" marR="8236" rtl="0" algn="just">
              <a:lnSpc>
                <a:spcPct val="115000"/>
              </a:lnSpc>
              <a:spcBef>
                <a:spcPts val="600"/>
              </a:spcBef>
              <a:spcAft>
                <a:spcPts val="0"/>
              </a:spcAft>
              <a:buSzPts val="1100"/>
              <a:buNone/>
            </a:pPr>
            <a:r>
              <a:rPr lang="en-GB" sz="950">
                <a:solidFill>
                  <a:schemeClr val="lt1"/>
                </a:solidFill>
                <a:latin typeface="Lato"/>
                <a:ea typeface="Lato"/>
                <a:cs typeface="Lato"/>
                <a:sym typeface="Lato"/>
              </a:rPr>
              <a:t>Our ensembles perform regularly, from informal events in the 6th Form Cafe to prestigious events in the </a:t>
            </a:r>
            <a:r>
              <a:rPr lang="en-GB" sz="950">
                <a:solidFill>
                  <a:schemeClr val="lt1"/>
                </a:solidFill>
                <a:latin typeface="Lato"/>
                <a:ea typeface="Lato"/>
                <a:cs typeface="Lato"/>
                <a:sym typeface="Lato"/>
              </a:rPr>
              <a:t>Nancye Harding Recital Hall </a:t>
            </a:r>
            <a:r>
              <a:rPr lang="en-GB" sz="950">
                <a:solidFill>
                  <a:schemeClr val="lt1"/>
                </a:solidFill>
                <a:latin typeface="Lato"/>
                <a:ea typeface="Lato"/>
                <a:cs typeface="Lato"/>
                <a:sym typeface="Lato"/>
              </a:rPr>
              <a:t>and the Falkland Islands Memorial Chapel. A particular highlight is our annual invitation to perform at the National Service for Seafarers at St Paul’s Cathedral—a privilege we deeply cherish.</a:t>
            </a:r>
            <a:endParaRPr sz="950">
              <a:solidFill>
                <a:schemeClr val="lt1"/>
              </a:solidFill>
              <a:latin typeface="Lato"/>
              <a:ea typeface="Lato"/>
              <a:cs typeface="Lato"/>
              <a:sym typeface="Lato"/>
            </a:endParaRPr>
          </a:p>
          <a:p>
            <a:pPr indent="0" lvl="0" marL="0" marR="8236" rtl="0" algn="just">
              <a:lnSpc>
                <a:spcPct val="115000"/>
              </a:lnSpc>
              <a:spcBef>
                <a:spcPts val="600"/>
              </a:spcBef>
              <a:spcAft>
                <a:spcPts val="0"/>
              </a:spcAft>
              <a:buSzPts val="1100"/>
              <a:buNone/>
            </a:pPr>
            <a:r>
              <a:rPr lang="en-GB" sz="950">
                <a:solidFill>
                  <a:schemeClr val="lt1"/>
                </a:solidFill>
                <a:latin typeface="Lato"/>
                <a:ea typeface="Lato"/>
                <a:cs typeface="Lato"/>
                <a:sym typeface="Lato"/>
              </a:rPr>
              <a:t>The Inter-Divisional Music Competition and the candlelit Service of Nine Lessons and Carols are key moments in the Pangbourne calendar, fostering both camaraderie and musical excellence. </a:t>
            </a:r>
            <a:endParaRPr sz="950">
              <a:solidFill>
                <a:schemeClr val="lt1"/>
              </a:solidFill>
              <a:latin typeface="Lato"/>
              <a:ea typeface="Lato"/>
              <a:cs typeface="Lato"/>
              <a:sym typeface="Lato"/>
            </a:endParaRPr>
          </a:p>
          <a:p>
            <a:pPr indent="0" lvl="0" marL="0" marR="8236" rtl="0" algn="just">
              <a:lnSpc>
                <a:spcPct val="115000"/>
              </a:lnSpc>
              <a:spcBef>
                <a:spcPts val="600"/>
              </a:spcBef>
              <a:spcAft>
                <a:spcPts val="0"/>
              </a:spcAft>
              <a:buSzPts val="1100"/>
              <a:buNone/>
            </a:pPr>
            <a:r>
              <a:rPr lang="en-GB" sz="950">
                <a:solidFill>
                  <a:schemeClr val="lt1"/>
                </a:solidFill>
                <a:latin typeface="Lato"/>
                <a:ea typeface="Lato"/>
                <a:cs typeface="Lato"/>
                <a:sym typeface="Lato"/>
              </a:rPr>
              <a:t>Whether through performance, competition, or community engagement, music at Pangbourne seeks to provide an enriching and inspiring experience for all.</a:t>
            </a:r>
            <a:endParaRPr sz="950">
              <a:solidFill>
                <a:schemeClr val="lt1"/>
              </a:solidFill>
              <a:latin typeface="Lato"/>
              <a:ea typeface="Lato"/>
              <a:cs typeface="Lato"/>
              <a:sym typeface="Lato"/>
            </a:endParaRPr>
          </a:p>
          <a:p>
            <a:pPr indent="0" lvl="0" marL="0" rtl="0" algn="l">
              <a:lnSpc>
                <a:spcPct val="115000"/>
              </a:lnSpc>
              <a:spcBef>
                <a:spcPts val="1200"/>
              </a:spcBef>
              <a:spcAft>
                <a:spcPts val="1200"/>
              </a:spcAft>
              <a:buSzPts val="1100"/>
              <a:buNone/>
            </a:pPr>
            <a:r>
              <a:t/>
            </a:r>
            <a:endParaRPr sz="950">
              <a:solidFill>
                <a:schemeClr val="lt1"/>
              </a:solidFill>
              <a:latin typeface="Lato"/>
              <a:ea typeface="Lato"/>
              <a:cs typeface="Lato"/>
              <a:sym typeface="Lato"/>
            </a:endParaRPr>
          </a:p>
        </p:txBody>
      </p:sp>
      <p:sp>
        <p:nvSpPr>
          <p:cNvPr id="110" name="Google Shape;110;p19"/>
          <p:cNvSpPr txBox="1"/>
          <p:nvPr>
            <p:ph type="title"/>
          </p:nvPr>
        </p:nvSpPr>
        <p:spPr>
          <a:xfrm>
            <a:off x="122942" y="75375"/>
            <a:ext cx="429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lt1"/>
                </a:solidFill>
                <a:latin typeface="Cardo"/>
                <a:ea typeface="Cardo"/>
                <a:cs typeface="Cardo"/>
                <a:sym typeface="Cardo"/>
              </a:rPr>
              <a:t>Department overview </a:t>
            </a:r>
            <a:endParaRPr>
              <a:solidFill>
                <a:schemeClr val="lt1"/>
              </a:solidFill>
              <a:latin typeface="Cardo"/>
              <a:ea typeface="Cardo"/>
              <a:cs typeface="Cardo"/>
              <a:sym typeface="Cardo"/>
            </a:endParaRPr>
          </a:p>
        </p:txBody>
      </p:sp>
      <p:pic>
        <p:nvPicPr>
          <p:cNvPr id="111" name="Google Shape;111;p19"/>
          <p:cNvPicPr preferRelativeResize="0"/>
          <p:nvPr/>
        </p:nvPicPr>
        <p:blipFill rotWithShape="1">
          <a:blip r:embed="rId3">
            <a:alphaModFix/>
          </a:blip>
          <a:srcRect b="7418" l="0" r="0" t="2670"/>
          <a:stretch/>
        </p:blipFill>
        <p:spPr>
          <a:xfrm>
            <a:off x="5237975" y="16787"/>
            <a:ext cx="3906025" cy="510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0"/>
          <p:cNvPicPr preferRelativeResize="0"/>
          <p:nvPr/>
        </p:nvPicPr>
        <p:blipFill>
          <a:blip r:embed="rId3">
            <a:alphaModFix/>
          </a:blip>
          <a:stretch>
            <a:fillRect/>
          </a:stretch>
        </p:blipFill>
        <p:spPr>
          <a:xfrm rot="10800000">
            <a:off x="1" y="-2"/>
            <a:ext cx="9143999" cy="2850627"/>
          </a:xfrm>
          <a:prstGeom prst="rect">
            <a:avLst/>
          </a:prstGeom>
          <a:noFill/>
          <a:ln>
            <a:noFill/>
          </a:ln>
        </p:spPr>
      </p:pic>
      <p:sp>
        <p:nvSpPr>
          <p:cNvPr id="117" name="Google Shape;117;p20"/>
          <p:cNvSpPr txBox="1"/>
          <p:nvPr>
            <p:ph type="ctrTitle"/>
          </p:nvPr>
        </p:nvSpPr>
        <p:spPr>
          <a:xfrm>
            <a:off x="248499" y="217979"/>
            <a:ext cx="4656900" cy="62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800">
                <a:solidFill>
                  <a:schemeClr val="lt1"/>
                </a:solidFill>
                <a:latin typeface="Cardo"/>
                <a:ea typeface="Cardo"/>
                <a:cs typeface="Cardo"/>
                <a:sym typeface="Cardo"/>
              </a:rPr>
              <a:t>Key Responsibilities</a:t>
            </a:r>
            <a:r>
              <a:rPr lang="en-GB" sz="3580">
                <a:solidFill>
                  <a:schemeClr val="lt1"/>
                </a:solidFill>
                <a:latin typeface="Cardo"/>
                <a:ea typeface="Cardo"/>
                <a:cs typeface="Cardo"/>
                <a:sym typeface="Cardo"/>
              </a:rPr>
              <a:t> </a:t>
            </a:r>
            <a:endParaRPr sz="2480">
              <a:solidFill>
                <a:schemeClr val="lt1"/>
              </a:solidFill>
              <a:latin typeface="Cardo"/>
              <a:ea typeface="Cardo"/>
              <a:cs typeface="Cardo"/>
              <a:sym typeface="Cardo"/>
            </a:endParaRPr>
          </a:p>
        </p:txBody>
      </p:sp>
      <p:pic>
        <p:nvPicPr>
          <p:cNvPr id="118" name="Google Shape;118;p20"/>
          <p:cNvPicPr preferRelativeResize="0"/>
          <p:nvPr/>
        </p:nvPicPr>
        <p:blipFill>
          <a:blip r:embed="rId4">
            <a:alphaModFix/>
          </a:blip>
          <a:stretch>
            <a:fillRect/>
          </a:stretch>
        </p:blipFill>
        <p:spPr>
          <a:xfrm>
            <a:off x="5680474" y="4342903"/>
            <a:ext cx="3233150" cy="484675"/>
          </a:xfrm>
          <a:prstGeom prst="rect">
            <a:avLst/>
          </a:prstGeom>
          <a:noFill/>
          <a:ln>
            <a:noFill/>
          </a:ln>
        </p:spPr>
      </p:pic>
      <p:pic>
        <p:nvPicPr>
          <p:cNvPr id="119" name="Google Shape;119;p20"/>
          <p:cNvPicPr preferRelativeResize="0"/>
          <p:nvPr/>
        </p:nvPicPr>
        <p:blipFill>
          <a:blip r:embed="rId4">
            <a:alphaModFix/>
          </a:blip>
          <a:stretch>
            <a:fillRect/>
          </a:stretch>
        </p:blipFill>
        <p:spPr>
          <a:xfrm>
            <a:off x="5583237" y="331926"/>
            <a:ext cx="3233059" cy="484675"/>
          </a:xfrm>
          <a:prstGeom prst="rect">
            <a:avLst/>
          </a:prstGeom>
          <a:noFill/>
          <a:ln>
            <a:noFill/>
          </a:ln>
        </p:spPr>
      </p:pic>
      <p:sp>
        <p:nvSpPr>
          <p:cNvPr id="120" name="Google Shape;120;p20"/>
          <p:cNvSpPr txBox="1"/>
          <p:nvPr/>
        </p:nvSpPr>
        <p:spPr>
          <a:xfrm>
            <a:off x="322434" y="1329158"/>
            <a:ext cx="4309800" cy="2762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950">
                <a:solidFill>
                  <a:srgbClr val="003056"/>
                </a:solidFill>
                <a:latin typeface="Lato"/>
                <a:ea typeface="Lato"/>
                <a:cs typeface="Lato"/>
                <a:sym typeface="Lato"/>
              </a:rPr>
              <a:t>Leadership responsibilities:</a:t>
            </a:r>
            <a:endParaRPr b="1" sz="950">
              <a:solidFill>
                <a:srgbClr val="003056"/>
              </a:solidFill>
              <a:latin typeface="Lato"/>
              <a:ea typeface="Lato"/>
              <a:cs typeface="Lato"/>
              <a:sym typeface="Lato"/>
            </a:endParaRPr>
          </a:p>
          <a:p>
            <a:pPr indent="-240325" lvl="0" marL="269999" rtl="0" algn="l">
              <a:lnSpc>
                <a:spcPct val="115000"/>
              </a:lnSpc>
              <a:spcBef>
                <a:spcPts val="600"/>
              </a:spcBef>
              <a:spcAft>
                <a:spcPts val="0"/>
              </a:spcAft>
              <a:buClr>
                <a:srgbClr val="003056"/>
              </a:buClr>
              <a:buSzPts val="950"/>
              <a:buFont typeface="Lato"/>
              <a:buChar char="●"/>
            </a:pPr>
            <a:r>
              <a:rPr lang="en-GB" sz="950">
                <a:solidFill>
                  <a:srgbClr val="003056"/>
                </a:solidFill>
                <a:latin typeface="Lato"/>
                <a:ea typeface="Lato"/>
                <a:cs typeface="Lato"/>
                <a:sym typeface="Lato"/>
              </a:rPr>
              <a:t>Overtly and proactively support the department’s vision and values to pupils, parents and the wider community.</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(If also Assistant Director of Music) Contribute to the appraisal of teachers responsible for teaching music in conjunction with the Director of Music.</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(If also Assistant Director of Music) Create and update departmental schemes of work, preparing and developing courses of study and sharing resources with colleagues.</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(If also Assistant Director of Music) Manage a designated budget, in conjunction with the Director of Music.</a:t>
            </a:r>
            <a:r>
              <a:rPr lang="en-GB" sz="950">
                <a:solidFill>
                  <a:srgbClr val="003056"/>
                </a:solidFill>
                <a:latin typeface="Lato"/>
                <a:ea typeface="Lato"/>
                <a:cs typeface="Lato"/>
                <a:sym typeface="Lato"/>
              </a:rPr>
              <a:t>              </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Manage appropriate risk assessments for any activities they are leading, in conjunction with the Director of Music.</a:t>
            </a:r>
            <a:endParaRPr sz="950">
              <a:solidFill>
                <a:srgbClr val="003056"/>
              </a:solidFill>
              <a:latin typeface="Lato"/>
              <a:ea typeface="Lato"/>
              <a:cs typeface="Lato"/>
              <a:sym typeface="Lato"/>
            </a:endParaRPr>
          </a:p>
          <a:p>
            <a:pPr indent="0" lvl="0" marL="0" rtl="0" algn="l">
              <a:lnSpc>
                <a:spcPct val="115000"/>
              </a:lnSpc>
              <a:spcBef>
                <a:spcPts val="0"/>
              </a:spcBef>
              <a:spcAft>
                <a:spcPts val="0"/>
              </a:spcAft>
              <a:buNone/>
            </a:pPr>
            <a:r>
              <a:t/>
            </a:r>
            <a:endParaRPr sz="950">
              <a:solidFill>
                <a:srgbClr val="003056"/>
              </a:solidFill>
              <a:latin typeface="Lato"/>
              <a:ea typeface="Lato"/>
              <a:cs typeface="Lato"/>
              <a:sym typeface="Lato"/>
            </a:endParaRPr>
          </a:p>
          <a:p>
            <a:pPr indent="0" lvl="0" marL="0" rtl="0" algn="l">
              <a:lnSpc>
                <a:spcPct val="115000"/>
              </a:lnSpc>
              <a:spcBef>
                <a:spcPts val="0"/>
              </a:spcBef>
              <a:spcAft>
                <a:spcPts val="0"/>
              </a:spcAft>
              <a:buNone/>
            </a:pPr>
            <a:r>
              <a:t/>
            </a:r>
            <a:endParaRPr sz="950">
              <a:solidFill>
                <a:srgbClr val="003056"/>
              </a:solidFill>
              <a:latin typeface="Lato"/>
              <a:ea typeface="Lato"/>
              <a:cs typeface="Lato"/>
              <a:sym typeface="Lato"/>
            </a:endParaRPr>
          </a:p>
        </p:txBody>
      </p:sp>
      <p:sp>
        <p:nvSpPr>
          <p:cNvPr id="121" name="Google Shape;121;p20"/>
          <p:cNvSpPr txBox="1"/>
          <p:nvPr/>
        </p:nvSpPr>
        <p:spPr>
          <a:xfrm>
            <a:off x="4566259" y="1329158"/>
            <a:ext cx="4309800" cy="366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950">
                <a:solidFill>
                  <a:srgbClr val="003056"/>
                </a:solidFill>
                <a:latin typeface="Lato"/>
                <a:ea typeface="Lato"/>
                <a:cs typeface="Lato"/>
                <a:sym typeface="Lato"/>
              </a:rPr>
              <a:t>Curriculum and delivery:</a:t>
            </a:r>
            <a:endParaRPr b="1" sz="950">
              <a:solidFill>
                <a:srgbClr val="003056"/>
              </a:solidFill>
              <a:latin typeface="Lato"/>
              <a:ea typeface="Lato"/>
              <a:cs typeface="Lato"/>
              <a:sym typeface="Lato"/>
            </a:endParaRPr>
          </a:p>
          <a:p>
            <a:pPr indent="-240325" lvl="0" marL="269999" rtl="0" algn="l">
              <a:lnSpc>
                <a:spcPct val="115000"/>
              </a:lnSpc>
              <a:spcBef>
                <a:spcPts val="600"/>
              </a:spcBef>
              <a:spcAft>
                <a:spcPts val="0"/>
              </a:spcAft>
              <a:buClr>
                <a:srgbClr val="003056"/>
              </a:buClr>
              <a:buSzPts val="950"/>
              <a:buFont typeface="Lato"/>
              <a:buChar char="●"/>
            </a:pPr>
            <a:r>
              <a:rPr lang="en-GB" sz="950">
                <a:solidFill>
                  <a:srgbClr val="003056"/>
                </a:solidFill>
                <a:latin typeface="Lato"/>
                <a:ea typeface="Lato"/>
                <a:cs typeface="Lato"/>
                <a:sym typeface="Lato"/>
              </a:rPr>
              <a:t>(If also Assistant Director of Music) Act as lead teacher for either GCSE, completing all required aspects of administration and exam preparation.</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Prepare and deliver music programmes from Key Stage 3 to 6th Form, ensuring schemes of work are regularly updated.</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Prepare elective exam groups for external qualifications at both Key Stage 4 and in the 6th Form.</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Regularly mark pupils’ classwork and prep in line with the school marking policy for music examination courses.</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Ensure that individual learning needs are met through appropriate use of differentiation.</a:t>
            </a:r>
            <a:endParaRPr sz="950">
              <a:solidFill>
                <a:srgbClr val="003056"/>
              </a:solidFill>
              <a:latin typeface="Lato"/>
              <a:ea typeface="Lato"/>
              <a:cs typeface="Lato"/>
              <a:sym typeface="Lato"/>
            </a:endParaRPr>
          </a:p>
          <a:p>
            <a:pPr indent="0" lvl="0" marL="0" rtl="0" algn="l">
              <a:lnSpc>
                <a:spcPct val="115000"/>
              </a:lnSpc>
              <a:spcBef>
                <a:spcPts val="1200"/>
              </a:spcBef>
              <a:spcAft>
                <a:spcPts val="0"/>
              </a:spcAft>
              <a:buNone/>
            </a:pPr>
            <a:r>
              <a:rPr b="1" lang="en-GB" sz="950">
                <a:solidFill>
                  <a:srgbClr val="003056"/>
                </a:solidFill>
                <a:latin typeface="Lato"/>
                <a:ea typeface="Lato"/>
                <a:cs typeface="Lato"/>
                <a:sym typeface="Lato"/>
              </a:rPr>
              <a:t>Communication:</a:t>
            </a:r>
            <a:endParaRPr b="1" sz="950">
              <a:solidFill>
                <a:srgbClr val="003056"/>
              </a:solidFill>
              <a:latin typeface="Lato"/>
              <a:ea typeface="Lato"/>
              <a:cs typeface="Lato"/>
              <a:sym typeface="Lato"/>
            </a:endParaRPr>
          </a:p>
          <a:p>
            <a:pPr indent="-240325" lvl="0" marL="269999" rtl="0" algn="l">
              <a:lnSpc>
                <a:spcPct val="115000"/>
              </a:lnSpc>
              <a:spcBef>
                <a:spcPts val="600"/>
              </a:spcBef>
              <a:spcAft>
                <a:spcPts val="0"/>
              </a:spcAft>
              <a:buClr>
                <a:srgbClr val="003056"/>
              </a:buClr>
              <a:buSzPts val="950"/>
              <a:buFont typeface="Lato"/>
              <a:buChar char="●"/>
            </a:pPr>
            <a:r>
              <a:rPr lang="en-GB" sz="950">
                <a:solidFill>
                  <a:srgbClr val="003056"/>
                </a:solidFill>
                <a:latin typeface="Lato"/>
                <a:ea typeface="Lato"/>
                <a:cs typeface="Lato"/>
                <a:sym typeface="Lato"/>
              </a:rPr>
              <a:t>Build and maintain positive relationships with parents and to communicate regularly regarding pupils’ learning and progress.</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Lead the promotion of Music at Pangbourne both externally and internally.</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Liaise with the school’s Marketing department in order to promote the department.</a:t>
            </a:r>
            <a:endParaRPr sz="950">
              <a:solidFill>
                <a:srgbClr val="003056"/>
              </a:solidFill>
              <a:latin typeface="Lato"/>
              <a:ea typeface="Lato"/>
              <a:cs typeface="Lato"/>
              <a:sym typeface="Lato"/>
            </a:endParaRPr>
          </a:p>
          <a:p>
            <a:pPr indent="0" lvl="0" marL="0" rtl="0" algn="l">
              <a:lnSpc>
                <a:spcPct val="115000"/>
              </a:lnSpc>
              <a:spcBef>
                <a:spcPts val="0"/>
              </a:spcBef>
              <a:spcAft>
                <a:spcPts val="0"/>
              </a:spcAft>
              <a:buNone/>
            </a:pPr>
            <a:r>
              <a:t/>
            </a:r>
            <a:endParaRPr sz="950">
              <a:solidFill>
                <a:srgbClr val="003056"/>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1"/>
          <p:cNvPicPr preferRelativeResize="0"/>
          <p:nvPr/>
        </p:nvPicPr>
        <p:blipFill>
          <a:blip r:embed="rId3">
            <a:alphaModFix/>
          </a:blip>
          <a:stretch>
            <a:fillRect/>
          </a:stretch>
        </p:blipFill>
        <p:spPr>
          <a:xfrm rot="10800000">
            <a:off x="1" y="-2"/>
            <a:ext cx="9143999" cy="2850627"/>
          </a:xfrm>
          <a:prstGeom prst="rect">
            <a:avLst/>
          </a:prstGeom>
          <a:noFill/>
          <a:ln>
            <a:noFill/>
          </a:ln>
        </p:spPr>
      </p:pic>
      <p:sp>
        <p:nvSpPr>
          <p:cNvPr id="127" name="Google Shape;127;p21"/>
          <p:cNvSpPr txBox="1"/>
          <p:nvPr>
            <p:ph type="ctrTitle"/>
          </p:nvPr>
        </p:nvSpPr>
        <p:spPr>
          <a:xfrm>
            <a:off x="248499" y="217979"/>
            <a:ext cx="4656900" cy="62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800">
                <a:solidFill>
                  <a:schemeClr val="lt1"/>
                </a:solidFill>
                <a:latin typeface="Cardo"/>
                <a:ea typeface="Cardo"/>
                <a:cs typeface="Cardo"/>
                <a:sym typeface="Cardo"/>
              </a:rPr>
              <a:t>General teaching </a:t>
            </a:r>
            <a:r>
              <a:rPr lang="en-GB" sz="3580">
                <a:solidFill>
                  <a:schemeClr val="lt1"/>
                </a:solidFill>
                <a:latin typeface="Cardo"/>
                <a:ea typeface="Cardo"/>
                <a:cs typeface="Cardo"/>
                <a:sym typeface="Cardo"/>
              </a:rPr>
              <a:t> </a:t>
            </a:r>
            <a:endParaRPr sz="2480">
              <a:solidFill>
                <a:schemeClr val="lt1"/>
              </a:solidFill>
              <a:latin typeface="Cardo"/>
              <a:ea typeface="Cardo"/>
              <a:cs typeface="Cardo"/>
              <a:sym typeface="Cardo"/>
            </a:endParaRPr>
          </a:p>
        </p:txBody>
      </p:sp>
      <p:pic>
        <p:nvPicPr>
          <p:cNvPr id="128" name="Google Shape;128;p21"/>
          <p:cNvPicPr preferRelativeResize="0"/>
          <p:nvPr/>
        </p:nvPicPr>
        <p:blipFill>
          <a:blip r:embed="rId4">
            <a:alphaModFix/>
          </a:blip>
          <a:stretch>
            <a:fillRect/>
          </a:stretch>
        </p:blipFill>
        <p:spPr>
          <a:xfrm>
            <a:off x="5680474" y="4342903"/>
            <a:ext cx="3233150" cy="484675"/>
          </a:xfrm>
          <a:prstGeom prst="rect">
            <a:avLst/>
          </a:prstGeom>
          <a:noFill/>
          <a:ln>
            <a:noFill/>
          </a:ln>
        </p:spPr>
      </p:pic>
      <p:pic>
        <p:nvPicPr>
          <p:cNvPr id="129" name="Google Shape;129;p21"/>
          <p:cNvPicPr preferRelativeResize="0"/>
          <p:nvPr/>
        </p:nvPicPr>
        <p:blipFill>
          <a:blip r:embed="rId4">
            <a:alphaModFix/>
          </a:blip>
          <a:stretch>
            <a:fillRect/>
          </a:stretch>
        </p:blipFill>
        <p:spPr>
          <a:xfrm>
            <a:off x="5583237" y="331926"/>
            <a:ext cx="3233059" cy="484675"/>
          </a:xfrm>
          <a:prstGeom prst="rect">
            <a:avLst/>
          </a:prstGeom>
          <a:noFill/>
          <a:ln>
            <a:noFill/>
          </a:ln>
        </p:spPr>
      </p:pic>
      <p:sp>
        <p:nvSpPr>
          <p:cNvPr id="130" name="Google Shape;130;p21"/>
          <p:cNvSpPr txBox="1"/>
          <p:nvPr/>
        </p:nvSpPr>
        <p:spPr>
          <a:xfrm>
            <a:off x="322434" y="1329158"/>
            <a:ext cx="4309800" cy="2762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950">
                <a:solidFill>
                  <a:srgbClr val="003056"/>
                </a:solidFill>
                <a:latin typeface="Lato"/>
                <a:ea typeface="Lato"/>
                <a:cs typeface="Lato"/>
                <a:sym typeface="Lato"/>
              </a:rPr>
              <a:t>Duties and responsibilities of all teachers:</a:t>
            </a:r>
            <a:endParaRPr b="1" sz="950">
              <a:solidFill>
                <a:srgbClr val="003056"/>
              </a:solidFill>
              <a:latin typeface="Lato"/>
              <a:ea typeface="Lato"/>
              <a:cs typeface="Lato"/>
              <a:sym typeface="Lato"/>
            </a:endParaRPr>
          </a:p>
          <a:p>
            <a:pPr indent="-240325" lvl="0" marL="269999" rtl="0" algn="l">
              <a:lnSpc>
                <a:spcPct val="115000"/>
              </a:lnSpc>
              <a:spcBef>
                <a:spcPts val="600"/>
              </a:spcBef>
              <a:spcAft>
                <a:spcPts val="0"/>
              </a:spcAft>
              <a:buClr>
                <a:srgbClr val="003056"/>
              </a:buClr>
              <a:buSzPts val="950"/>
              <a:buFont typeface="Lato"/>
              <a:buChar char="●"/>
            </a:pPr>
            <a:r>
              <a:rPr lang="en-GB" sz="950">
                <a:solidFill>
                  <a:srgbClr val="003056"/>
                </a:solidFill>
                <a:latin typeface="Lato"/>
                <a:ea typeface="Lato"/>
                <a:cs typeface="Lato"/>
                <a:sym typeface="Lato"/>
              </a:rPr>
              <a:t>Adopting the Pangbourne Teacher Habits to maintain an evidence-led model of instruction.</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Following the appropriate schemes of work.</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Maintaining discipline within their classroom and the department.</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Regular setting of class work and preps.                </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Regular marking and assessment of students’ work</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Maintaining records of lessons taught and students’ marks.</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Meeting assessment and reporting deadlines.</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Attending parents’ meetings.</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Running academic support clinics. </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Setting appropriate work in the case of absence.</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Maintaining classroom equipment.</a:t>
            </a:r>
            <a:endParaRPr sz="950">
              <a:solidFill>
                <a:srgbClr val="003056"/>
              </a:solidFill>
              <a:latin typeface="Lato"/>
              <a:ea typeface="Lato"/>
              <a:cs typeface="Lato"/>
              <a:sym typeface="Lato"/>
            </a:endParaRPr>
          </a:p>
          <a:p>
            <a:pPr indent="-240325" lvl="0" marL="269999"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Maintaining good quality classroom displays and contributing to departmental display areas.</a:t>
            </a:r>
            <a:endParaRPr sz="950">
              <a:solidFill>
                <a:schemeClr val="dk2"/>
              </a:solidFill>
            </a:endParaRPr>
          </a:p>
        </p:txBody>
      </p:sp>
      <p:sp>
        <p:nvSpPr>
          <p:cNvPr id="131" name="Google Shape;131;p21"/>
          <p:cNvSpPr txBox="1"/>
          <p:nvPr/>
        </p:nvSpPr>
        <p:spPr>
          <a:xfrm>
            <a:off x="4721775" y="1536617"/>
            <a:ext cx="4149600" cy="2012400"/>
          </a:xfrm>
          <a:prstGeom prst="rect">
            <a:avLst/>
          </a:prstGeom>
          <a:noFill/>
          <a:ln>
            <a:noFill/>
          </a:ln>
        </p:spPr>
        <p:txBody>
          <a:bodyPr anchorCtr="0" anchor="t" bIns="91425" lIns="91425" spcFirstLastPara="1" rIns="91425" wrap="square" tIns="91425">
            <a:spAutoFit/>
          </a:bodyPr>
          <a:lstStyle/>
          <a:p>
            <a:pPr indent="-240326" lvl="0" marL="360001"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Supporting and helping other members of the department.</a:t>
            </a:r>
            <a:endParaRPr sz="950">
              <a:solidFill>
                <a:srgbClr val="003056"/>
              </a:solidFill>
              <a:latin typeface="Lato"/>
              <a:ea typeface="Lato"/>
              <a:cs typeface="Lato"/>
              <a:sym typeface="Lato"/>
            </a:endParaRPr>
          </a:p>
          <a:p>
            <a:pPr indent="-240326" lvl="0" marL="360001"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Attending INSET or courses for professional development and generally keeping up to date with the subject and current developments/teaching techniques, feeding back to the department where relevant.</a:t>
            </a:r>
            <a:endParaRPr sz="950">
              <a:solidFill>
                <a:srgbClr val="003056"/>
              </a:solidFill>
              <a:latin typeface="Lato"/>
              <a:ea typeface="Lato"/>
              <a:cs typeface="Lato"/>
              <a:sym typeface="Lato"/>
            </a:endParaRPr>
          </a:p>
          <a:p>
            <a:pPr indent="-240326" lvl="0" marL="360001"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Setting and marking internal examinations as agreed.</a:t>
            </a:r>
            <a:endParaRPr sz="950">
              <a:solidFill>
                <a:srgbClr val="003056"/>
              </a:solidFill>
              <a:latin typeface="Lato"/>
              <a:ea typeface="Lato"/>
              <a:cs typeface="Lato"/>
              <a:sym typeface="Lato"/>
            </a:endParaRPr>
          </a:p>
          <a:p>
            <a:pPr indent="-240326" lvl="0" marL="360001"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Involvement in department tours and trips.</a:t>
            </a:r>
            <a:endParaRPr sz="950">
              <a:solidFill>
                <a:srgbClr val="003056"/>
              </a:solidFill>
              <a:latin typeface="Lato"/>
              <a:ea typeface="Lato"/>
              <a:cs typeface="Lato"/>
              <a:sym typeface="Lato"/>
            </a:endParaRPr>
          </a:p>
          <a:p>
            <a:pPr indent="-240326" lvl="0" marL="360001"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Act as a Tutor to a small group (about 10) of pupils.</a:t>
            </a:r>
            <a:endParaRPr sz="950">
              <a:solidFill>
                <a:srgbClr val="003056"/>
              </a:solidFill>
              <a:latin typeface="Lato"/>
              <a:ea typeface="Lato"/>
              <a:cs typeface="Lato"/>
              <a:sym typeface="Lato"/>
            </a:endParaRPr>
          </a:p>
          <a:p>
            <a:pPr indent="-240326" lvl="0" marL="360001" rtl="0" algn="l">
              <a:lnSpc>
                <a:spcPct val="115000"/>
              </a:lnSpc>
              <a:spcBef>
                <a:spcPts val="0"/>
              </a:spcBef>
              <a:spcAft>
                <a:spcPts val="0"/>
              </a:spcAft>
              <a:buClr>
                <a:srgbClr val="003056"/>
              </a:buClr>
              <a:buSzPts val="950"/>
              <a:buFont typeface="Lato"/>
              <a:buChar char="●"/>
            </a:pPr>
            <a:r>
              <a:rPr lang="en-GB" sz="950">
                <a:solidFill>
                  <a:srgbClr val="003056"/>
                </a:solidFill>
                <a:latin typeface="Lato"/>
                <a:ea typeface="Lato"/>
                <a:cs typeface="Lato"/>
                <a:sym typeface="Lato"/>
              </a:rPr>
              <a:t>Willingness to engage in and develop extra-curricular activities</a:t>
            </a:r>
            <a:endParaRPr sz="950">
              <a:solidFill>
                <a:srgbClr val="003056"/>
              </a:solidFill>
              <a:latin typeface="Lato"/>
              <a:ea typeface="Lato"/>
              <a:cs typeface="Lato"/>
              <a:sym typeface="Lato"/>
            </a:endParaRPr>
          </a:p>
          <a:p>
            <a:pPr indent="-240326" lvl="0" marL="360001" rtl="0" algn="just">
              <a:lnSpc>
                <a:spcPct val="115000"/>
              </a:lnSpc>
              <a:spcBef>
                <a:spcPts val="0"/>
              </a:spcBef>
              <a:spcAft>
                <a:spcPts val="1200"/>
              </a:spcAft>
              <a:buClr>
                <a:srgbClr val="003056"/>
              </a:buClr>
              <a:buSzPts val="950"/>
              <a:buFont typeface="Lato"/>
              <a:buChar char="●"/>
            </a:pPr>
            <a:r>
              <a:rPr lang="en-GB" sz="950">
                <a:solidFill>
                  <a:srgbClr val="003056"/>
                </a:solidFill>
                <a:latin typeface="Lato"/>
                <a:ea typeface="Lato"/>
                <a:cs typeface="Lato"/>
                <a:sym typeface="Lato"/>
              </a:rPr>
              <a:t>Complying with health and safety issues within the Department, reporting any faults immediately.</a:t>
            </a:r>
            <a:endParaRPr sz="950">
              <a:solidFill>
                <a:schemeClr val="dk2"/>
              </a:solidFill>
            </a:endParaRPr>
          </a:p>
        </p:txBody>
      </p:sp>
      <p:sp>
        <p:nvSpPr>
          <p:cNvPr id="132" name="Google Shape;132;p21"/>
          <p:cNvSpPr txBox="1"/>
          <p:nvPr/>
        </p:nvSpPr>
        <p:spPr>
          <a:xfrm>
            <a:off x="264725" y="3944570"/>
            <a:ext cx="8649000" cy="100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950">
                <a:solidFill>
                  <a:srgbClr val="003056"/>
                </a:solidFill>
                <a:latin typeface="Lato"/>
                <a:ea typeface="Lato"/>
                <a:cs typeface="Lato"/>
                <a:sym typeface="Lato"/>
              </a:rPr>
              <a:t>Please note: </a:t>
            </a:r>
            <a:endParaRPr b="1" sz="950">
              <a:solidFill>
                <a:srgbClr val="003056"/>
              </a:solidFill>
              <a:latin typeface="Lato"/>
              <a:ea typeface="Lato"/>
              <a:cs typeface="Lato"/>
              <a:sym typeface="Lato"/>
            </a:endParaRPr>
          </a:p>
          <a:p>
            <a:pPr indent="0" lvl="0" marL="0" rtl="0" algn="l">
              <a:lnSpc>
                <a:spcPct val="115000"/>
              </a:lnSpc>
              <a:spcBef>
                <a:spcPts val="0"/>
              </a:spcBef>
              <a:spcAft>
                <a:spcPts val="600"/>
              </a:spcAft>
              <a:buNone/>
            </a:pPr>
            <a:r>
              <a:rPr lang="en-GB" sz="950">
                <a:solidFill>
                  <a:srgbClr val="003056"/>
                </a:solidFill>
                <a:latin typeface="Lato"/>
                <a:ea typeface="Lato"/>
                <a:cs typeface="Lato"/>
                <a:sym typeface="Lato"/>
              </a:rPr>
              <a:t>The above is only an outline of the tasks and responsibilities of the role.  The post holder will carry out any other duties as may be reasonably required by his/her line manager. The job description and person specification may be reviewed on an on-going basis in accordance with the changing needs of the department and College. </a:t>
            </a:r>
            <a:br>
              <a:rPr lang="en-GB" sz="950">
                <a:solidFill>
                  <a:srgbClr val="003056"/>
                </a:solidFill>
                <a:latin typeface="Lato"/>
                <a:ea typeface="Lato"/>
                <a:cs typeface="Lato"/>
                <a:sym typeface="Lato"/>
              </a:rPr>
            </a:br>
            <a:r>
              <a:rPr lang="en-GB" sz="950">
                <a:solidFill>
                  <a:srgbClr val="003056"/>
                </a:solidFill>
                <a:latin typeface="Lato"/>
                <a:ea typeface="Lato"/>
                <a:cs typeface="Lato"/>
                <a:sym typeface="Lato"/>
              </a:rPr>
              <a:t>This job description and accompanying documentation do not form part of the employment contract.</a:t>
            </a:r>
            <a:endParaRPr sz="95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