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4" r:id="rId1"/>
  </p:sldMasterIdLst>
  <p:notesMasterIdLst>
    <p:notesMasterId r:id="rId10"/>
  </p:notesMasterIdLst>
  <p:sldIdLst>
    <p:sldId id="264" r:id="rId2"/>
    <p:sldId id="256" r:id="rId3"/>
    <p:sldId id="258" r:id="rId4"/>
    <p:sldId id="259" r:id="rId5"/>
    <p:sldId id="260" r:id="rId6"/>
    <p:sldId id="261" r:id="rId7"/>
    <p:sldId id="265" r:id="rId8"/>
    <p:sldId id="271" r:id="rId9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43389C3-4CC3-2E40-8EEA-D36E13C18EB7}">
          <p14:sldIdLst>
            <p14:sldId id="264"/>
            <p14:sldId id="256"/>
            <p14:sldId id="258"/>
            <p14:sldId id="259"/>
            <p14:sldId id="260"/>
            <p14:sldId id="261"/>
            <p14:sldId id="265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A47"/>
    <a:srgbClr val="8EB4BD"/>
    <a:srgbClr val="EEC25F"/>
    <a:srgbClr val="2831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15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ering (Staff)" userId="8ff83957-baf4-44c6-ba3f-7944f86172f5" providerId="ADAL" clId="{E0920407-9DBA-40A9-BDCB-E0067B9F9C8A}"/>
    <pc:docChg chg="modSld">
      <pc:chgData name="Catering (Staff)" userId="8ff83957-baf4-44c6-ba3f-7944f86172f5" providerId="ADAL" clId="{E0920407-9DBA-40A9-BDCB-E0067B9F9C8A}" dt="2025-01-07T11:22:41.654" v="30" actId="20577"/>
      <pc:docMkLst>
        <pc:docMk/>
      </pc:docMkLst>
      <pc:sldChg chg="modSp mod">
        <pc:chgData name="Catering (Staff)" userId="8ff83957-baf4-44c6-ba3f-7944f86172f5" providerId="ADAL" clId="{E0920407-9DBA-40A9-BDCB-E0067B9F9C8A}" dt="2025-01-07T11:22:41.654" v="30" actId="20577"/>
        <pc:sldMkLst>
          <pc:docMk/>
          <pc:sldMk cId="220487361" sldId="258"/>
        </pc:sldMkLst>
        <pc:graphicFrameChg chg="modGraphic">
          <ac:chgData name="Catering (Staff)" userId="8ff83957-baf4-44c6-ba3f-7944f86172f5" providerId="ADAL" clId="{E0920407-9DBA-40A9-BDCB-E0067B9F9C8A}" dt="2025-01-07T11:22:41.654" v="30" actId="20577"/>
          <ac:graphicFrameMkLst>
            <pc:docMk/>
            <pc:sldMk cId="220487361" sldId="258"/>
            <ac:graphicFrameMk id="2" creationId="{D98DEE0F-CCAB-D040-81BB-94CA96002E94}"/>
          </ac:graphicFrameMkLst>
        </pc:graphicFrameChg>
      </pc:sldChg>
      <pc:sldChg chg="modSp mod">
        <pc:chgData name="Catering (Staff)" userId="8ff83957-baf4-44c6-ba3f-7944f86172f5" providerId="ADAL" clId="{E0920407-9DBA-40A9-BDCB-E0067B9F9C8A}" dt="2025-01-07T11:19:46.061" v="15" actId="20577"/>
        <pc:sldMkLst>
          <pc:docMk/>
          <pc:sldMk cId="3681246146" sldId="261"/>
        </pc:sldMkLst>
        <pc:graphicFrameChg chg="modGraphic">
          <ac:chgData name="Catering (Staff)" userId="8ff83957-baf4-44c6-ba3f-7944f86172f5" providerId="ADAL" clId="{E0920407-9DBA-40A9-BDCB-E0067B9F9C8A}" dt="2025-01-07T11:19:46.061" v="15" actId="20577"/>
          <ac:graphicFrameMkLst>
            <pc:docMk/>
            <pc:sldMk cId="3681246146" sldId="261"/>
            <ac:graphicFrameMk id="2" creationId="{D98DEE0F-CCAB-D040-81BB-94CA96002E9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60" cy="49805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563F25B3-545F-6E42-A287-ACCA8A8AC3E6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39838"/>
            <a:ext cx="47371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60" cy="49805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60" cy="49805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24A8697C-20D1-A94B-8171-CD63CB058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23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A8697C-20D1-A94B-8171-CD63CB0589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99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A8697C-20D1-A94B-8171-CD63CB0589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99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A8697C-20D1-A94B-8171-CD63CB0589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95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A8697C-20D1-A94B-8171-CD63CB0589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73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A8697C-20D1-A94B-8171-CD63CB0589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01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A8697C-20D1-A94B-8171-CD63CB0589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19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A8697C-20D1-A94B-8171-CD63CB0589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51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A8697C-20D1-A94B-8171-CD63CB0589A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06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899" y="-9334"/>
            <a:ext cx="10723753" cy="7578343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1972" y="2650553"/>
            <a:ext cx="6813013" cy="1814743"/>
          </a:xfrm>
        </p:spPr>
        <p:txBody>
          <a:bodyPr anchor="b">
            <a:noAutofit/>
          </a:bodyPr>
          <a:lstStyle>
            <a:lvl1pPr algn="r">
              <a:defRPr sz="5952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1972" y="4465295"/>
            <a:ext cx="6813013" cy="120912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7498-7C2C-C347-9FE5-9936DFC82059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3723-4263-8D4E-BF9C-682FD0817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7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8" y="671971"/>
            <a:ext cx="7422197" cy="3751839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8" y="4927788"/>
            <a:ext cx="7422197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08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050" y="671971"/>
            <a:ext cx="7100026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87454" y="4003828"/>
            <a:ext cx="6337219" cy="41998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4927788"/>
            <a:ext cx="7422198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64420" y="871246"/>
            <a:ext cx="534730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89888" y="3181894"/>
            <a:ext cx="534730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8045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6" y="2129659"/>
            <a:ext cx="7422198" cy="2861014"/>
          </a:xfrm>
        </p:spPr>
        <p:txBody>
          <a:bodyPr anchor="b">
            <a:normAutofit/>
          </a:bodyPr>
          <a:lstStyle>
            <a:lvl1pPr algn="l">
              <a:defRPr sz="485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4990673"/>
            <a:ext cx="7422198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78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050" y="671971"/>
            <a:ext cx="7100026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2784" y="4423810"/>
            <a:ext cx="7422200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4990673"/>
            <a:ext cx="7422198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64420" y="871246"/>
            <a:ext cx="534730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89888" y="3181894"/>
            <a:ext cx="534730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1203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94" y="671971"/>
            <a:ext cx="7414890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2784" y="4423810"/>
            <a:ext cx="7422200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4990673"/>
            <a:ext cx="7422198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37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7498-7C2C-C347-9FE5-9936DFC82059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3723-4263-8D4E-BF9C-682FD0817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57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9097" y="671972"/>
            <a:ext cx="1144496" cy="5788752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2786" y="671972"/>
            <a:ext cx="6074393" cy="57887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7498-7C2C-C347-9FE5-9936DFC82059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3723-4263-8D4E-BF9C-682FD0817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59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96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7498-7C2C-C347-9FE5-9936DFC82059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3723-4263-8D4E-BF9C-682FD0817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2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6" y="2977208"/>
            <a:ext cx="7422198" cy="2013467"/>
          </a:xfrm>
        </p:spPr>
        <p:txBody>
          <a:bodyPr anchor="b"/>
          <a:lstStyle>
            <a:lvl1pPr algn="l">
              <a:defRPr sz="4409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4990673"/>
            <a:ext cx="7422198" cy="948432"/>
          </a:xfrm>
        </p:spPr>
        <p:txBody>
          <a:bodyPr anchor="t"/>
          <a:lstStyle>
            <a:lvl1pPr marL="0" indent="0" algn="l">
              <a:buNone/>
              <a:defRPr sz="220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7498-7C2C-C347-9FE5-9936DFC82059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3723-4263-8D4E-BF9C-682FD0817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64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8" y="671971"/>
            <a:ext cx="7422197" cy="14559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88" y="2381649"/>
            <a:ext cx="3610836" cy="4277832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4148" y="2381651"/>
            <a:ext cx="3610837" cy="4277834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7498-7C2C-C347-9FE5-9936DFC82059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3723-4263-8D4E-BF9C-682FD0817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5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7" y="671971"/>
            <a:ext cx="7422196" cy="14559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2382084"/>
            <a:ext cx="3613833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786" y="3017307"/>
            <a:ext cx="3613833" cy="364217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21149" y="2382084"/>
            <a:ext cx="3613833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21149" y="3017307"/>
            <a:ext cx="3613833" cy="364217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7498-7C2C-C347-9FE5-9936DFC82059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3723-4263-8D4E-BF9C-682FD0817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6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6" y="671971"/>
            <a:ext cx="7422197" cy="14559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7498-7C2C-C347-9FE5-9936DFC82059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3723-4263-8D4E-BF9C-682FD0817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9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7498-7C2C-C347-9FE5-9936DFC82059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3723-4263-8D4E-BF9C-682FD0817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78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6" y="1651933"/>
            <a:ext cx="3262479" cy="1409272"/>
          </a:xfrm>
        </p:spPr>
        <p:txBody>
          <a:bodyPr anchor="b">
            <a:normAutofit/>
          </a:bodyPr>
          <a:lstStyle>
            <a:lvl1pPr>
              <a:defRPr sz="220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5789" y="567610"/>
            <a:ext cx="3959194" cy="609187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2786" y="3061205"/>
            <a:ext cx="3262479" cy="2848876"/>
          </a:xfrm>
        </p:spPr>
        <p:txBody>
          <a:bodyPr>
            <a:normAutofit/>
          </a:bodyPr>
          <a:lstStyle>
            <a:lvl1pPr marL="0" indent="0">
              <a:buNone/>
              <a:defRPr sz="1543"/>
            </a:lvl1pPr>
            <a:lvl2pPr marL="377979" indent="0">
              <a:buNone/>
              <a:defRPr sz="1157"/>
            </a:lvl2pPr>
            <a:lvl3pPr marL="755957" indent="0">
              <a:buNone/>
              <a:defRPr sz="992"/>
            </a:lvl3pPr>
            <a:lvl4pPr marL="1133936" indent="0">
              <a:buNone/>
              <a:defRPr sz="827"/>
            </a:lvl4pPr>
            <a:lvl5pPr marL="1511915" indent="0">
              <a:buNone/>
              <a:defRPr sz="827"/>
            </a:lvl5pPr>
            <a:lvl6pPr marL="1889893" indent="0">
              <a:buNone/>
              <a:defRPr sz="827"/>
            </a:lvl6pPr>
            <a:lvl7pPr marL="2267872" indent="0">
              <a:buNone/>
              <a:defRPr sz="827"/>
            </a:lvl7pPr>
            <a:lvl8pPr marL="2645851" indent="0">
              <a:buNone/>
              <a:defRPr sz="827"/>
            </a:lvl8pPr>
            <a:lvl9pPr marL="3023829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7498-7C2C-C347-9FE5-9936DFC82059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3723-4263-8D4E-BF9C-682FD0817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36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6" y="5291772"/>
            <a:ext cx="7422197" cy="624724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12786" y="671971"/>
            <a:ext cx="7422197" cy="4239192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2786" y="5916496"/>
            <a:ext cx="7422197" cy="742987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7498-7C2C-C347-9FE5-9936DFC82059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3723-4263-8D4E-BF9C-682FD0817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59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900" y="-9334"/>
            <a:ext cx="10723754" cy="7578343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2787" y="671971"/>
            <a:ext cx="7422196" cy="14559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2381651"/>
            <a:ext cx="7422197" cy="4277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20211" y="6659484"/>
            <a:ext cx="79993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2787" y="6659484"/>
            <a:ext cx="540550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5572" y="6659484"/>
            <a:ext cx="599413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accent1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362DAB1-0570-2AB9-2E8D-142662928F38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5556" y="1587"/>
            <a:ext cx="10680700" cy="755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443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  <p:sldLayoutId id="2147483916" r:id="rId12"/>
    <p:sldLayoutId id="2147483917" r:id="rId13"/>
    <p:sldLayoutId id="2147483918" r:id="rId14"/>
    <p:sldLayoutId id="2147483919" r:id="rId15"/>
    <p:sldLayoutId id="2147483920" r:id="rId16"/>
  </p:sldLayoutIdLst>
  <p:txStyles>
    <p:titleStyle>
      <a:lvl1pPr algn="l" defTabSz="503972" rtl="0" eaLnBrk="1" latinLnBrk="0" hangingPunct="1">
        <a:spcBef>
          <a:spcPct val="0"/>
        </a:spcBef>
        <a:buNone/>
        <a:defRPr sz="396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979" indent="-377979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8954" indent="-314982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9929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3900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7872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8DEE0F-CCAB-D040-81BB-94CA96002E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706371"/>
              </p:ext>
            </p:extLst>
          </p:nvPr>
        </p:nvGraphicFramePr>
        <p:xfrm>
          <a:off x="124344" y="154055"/>
          <a:ext cx="10567466" cy="7096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9638">
                  <a:extLst>
                    <a:ext uri="{9D8B030D-6E8A-4147-A177-3AD203B41FA5}">
                      <a16:colId xmlns:a16="http://schemas.microsoft.com/office/drawing/2014/main" val="2339360441"/>
                    </a:ext>
                  </a:extLst>
                </a:gridCol>
                <a:gridCol w="1509638">
                  <a:extLst>
                    <a:ext uri="{9D8B030D-6E8A-4147-A177-3AD203B41FA5}">
                      <a16:colId xmlns:a16="http://schemas.microsoft.com/office/drawing/2014/main" val="568867942"/>
                    </a:ext>
                  </a:extLst>
                </a:gridCol>
                <a:gridCol w="1509638">
                  <a:extLst>
                    <a:ext uri="{9D8B030D-6E8A-4147-A177-3AD203B41FA5}">
                      <a16:colId xmlns:a16="http://schemas.microsoft.com/office/drawing/2014/main" val="3566212462"/>
                    </a:ext>
                  </a:extLst>
                </a:gridCol>
                <a:gridCol w="1509638">
                  <a:extLst>
                    <a:ext uri="{9D8B030D-6E8A-4147-A177-3AD203B41FA5}">
                      <a16:colId xmlns:a16="http://schemas.microsoft.com/office/drawing/2014/main" val="2601815369"/>
                    </a:ext>
                  </a:extLst>
                </a:gridCol>
                <a:gridCol w="1509638">
                  <a:extLst>
                    <a:ext uri="{9D8B030D-6E8A-4147-A177-3AD203B41FA5}">
                      <a16:colId xmlns:a16="http://schemas.microsoft.com/office/drawing/2014/main" val="2903707165"/>
                    </a:ext>
                  </a:extLst>
                </a:gridCol>
                <a:gridCol w="1509638">
                  <a:extLst>
                    <a:ext uri="{9D8B030D-6E8A-4147-A177-3AD203B41FA5}">
                      <a16:colId xmlns:a16="http://schemas.microsoft.com/office/drawing/2014/main" val="2323474626"/>
                    </a:ext>
                  </a:extLst>
                </a:gridCol>
                <a:gridCol w="1509638">
                  <a:extLst>
                    <a:ext uri="{9D8B030D-6E8A-4147-A177-3AD203B41FA5}">
                      <a16:colId xmlns:a16="http://schemas.microsoft.com/office/drawing/2014/main" val="3724340305"/>
                    </a:ext>
                  </a:extLst>
                </a:gridCol>
              </a:tblGrid>
              <a:tr h="407360"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</a:t>
                      </a:r>
                    </a:p>
                  </a:txBody>
                  <a:tcPr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Tuesday</a:t>
                      </a:r>
                    </a:p>
                  </a:txBody>
                  <a:tcPr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Wednesday</a:t>
                      </a:r>
                    </a:p>
                  </a:txBody>
                  <a:tcPr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Thursday</a:t>
                      </a:r>
                    </a:p>
                  </a:txBody>
                  <a:tcPr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Friday</a:t>
                      </a:r>
                    </a:p>
                  </a:txBody>
                  <a:tcPr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Saturday</a:t>
                      </a:r>
                    </a:p>
                  </a:txBody>
                  <a:tcPr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Sunday Brunch</a:t>
                      </a:r>
                    </a:p>
                  </a:txBody>
                  <a:tcPr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480202"/>
                  </a:ext>
                </a:extLst>
              </a:tr>
              <a:tr h="7811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b="1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Smoothie </a:t>
                      </a:r>
                      <a:br>
                        <a:rPr lang="en-US" sz="900" b="1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</a:b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Banana Strawberry </a:t>
                      </a: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Smoothie </a:t>
                      </a:r>
                      <a:b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</a:b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Blueberry &amp; Blackberry</a:t>
                      </a: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Smoothie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Chef’s Choice</a:t>
                      </a: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Smoothie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</a:t>
                      </a:r>
                      <a:b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</a:b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Mango &amp; coconut </a:t>
                      </a: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Smoothie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Apple &amp; Raspberry</a:t>
                      </a: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Smoothie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Chef’s Choice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Smoothie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Honey and Mixed Fruit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2002487"/>
                  </a:ext>
                </a:extLst>
              </a:tr>
              <a:tr h="21758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Cumberland Pork Sausage</a:t>
                      </a:r>
                      <a:b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Poached Eggs</a:t>
                      </a:r>
                      <a:b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Baked Beans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b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Smoked Back Bacon </a:t>
                      </a:r>
                      <a:b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Potato Waffles </a:t>
                      </a:r>
                      <a:b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Boiled Eggs </a:t>
                      </a:r>
                      <a:b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Baked Beans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Full</a:t>
                      </a:r>
                      <a:r>
                        <a:rPr lang="en-US" sz="900" b="1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English Breakfast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900" b="1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900" b="1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900" b="1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Cumberland Sausages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Smoked Bacon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Grilled Tomatoes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Baked Beans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Sauteed Mushrooms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Scrambled Eggs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Hash Browns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900" b="0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Smoked Back Bacon </a:t>
                      </a:r>
                      <a:b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Fried Eggs </a:t>
                      </a:r>
                      <a:b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Baked Beans </a:t>
                      </a:r>
                      <a:b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Fried Bread 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4081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Cumberland Pork Sausage </a:t>
                      </a:r>
                      <a:b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Hash Browns </a:t>
                      </a:r>
                      <a:b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Scrambled Eggs </a:t>
                      </a:r>
                      <a:b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Baked Beans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4081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4081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Smoked Back Bacon </a:t>
                      </a:r>
                      <a:b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Fried Eggs </a:t>
                      </a:r>
                      <a:b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Potato Waffles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endParaRPr lang="en-GB" sz="900" b="1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4081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4081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Full</a:t>
                      </a:r>
                      <a:r>
                        <a:rPr lang="en-US" sz="900" b="1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English Breakfast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Cumberland Sausages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Smoked Bacon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Grilled Tomatoes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Baked Beans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Sauteed Mushrooms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Loaded Hash Brown with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Garlic Mayo and Crispy Onions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Ham and Cheese Omelette </a:t>
                      </a: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9297393"/>
                  </a:ext>
                </a:extLst>
              </a:tr>
              <a:tr h="8504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Apple Lattice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9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 Buttered Croissant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9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b="0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American Style Pancakes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Golden Syrup </a:t>
                      </a:r>
                      <a:endParaRPr lang="en-GB" sz="900" b="0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Pain au Chocolate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900" b="0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Salami and Cheese Crumpets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Pain</a:t>
                      </a: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au Chocolate</a:t>
                      </a:r>
                      <a:b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</a:b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Cheese and Chorizo Toastie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1229109"/>
                  </a:ext>
                </a:extLst>
              </a:tr>
              <a:tr h="8504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Hot Creamy Porridge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with Toppings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Golden Syrup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Hot Creamy Porridge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with Toppings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Golden Syrup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Hot Creamy Porridge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with Toppings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Golden Syrup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Hot Creamy Porridge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with Toppings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Golden Syrup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Hot Creamy Porridge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with Toppings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Golden Syrup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Hot Creamy Porridge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with Toppings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Golden Syrup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Hot Creamy Porridge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with Toppings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Golden Syrup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3339029"/>
                  </a:ext>
                </a:extLst>
              </a:tr>
              <a:tr h="7811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Greek Yogurt Bar with Selection of Toppings,  Granola or Dried Fruits</a:t>
                      </a: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Greek Yogurt Bar with Selection of Toppings,  Granola or Dried Fruits</a:t>
                      </a: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Greek Yogurt Bar with Selection of Toppings,  Granola or Dried Fruits</a:t>
                      </a: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Greek Yogurt Bar with Selection of Toppings,  Granola or Dried Fruits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Greek Yogurt Bar with Selection of Toppings,  Granola or Dried Fruits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Greek Yogurt Bar with Selection of Toppings,  Granola or Dried Fruits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Greek Yogurt Bar with Selection of Toppings,  Granola or Dried Fruits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3095737"/>
                  </a:ext>
                </a:extLst>
              </a:tr>
              <a:tr h="7811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Best of Both Toasted Bread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with Choice of</a:t>
                      </a:r>
                      <a:b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</a:br>
                      <a: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Butter, Assorted Jams,</a:t>
                      </a: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Marmite, Honey</a:t>
                      </a: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Best of Both Toasted Bread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with Choice of</a:t>
                      </a:r>
                      <a:b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</a:br>
                      <a: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Butter, Assorted Jams,</a:t>
                      </a: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Marmite, Honey</a:t>
                      </a: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Best of Both Toasted Bread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with Choice of</a:t>
                      </a:r>
                      <a:b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</a:br>
                      <a: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Butter, Assorted Jams,</a:t>
                      </a: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Marmite, Honey</a:t>
                      </a: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Best of Both Toasted Bread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with Choice of</a:t>
                      </a:r>
                      <a:b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</a:br>
                      <a: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Butter, Assorted Jams,</a:t>
                      </a: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Marmite, Honey</a:t>
                      </a: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Best of Both Toasted Bread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with Choice of</a:t>
                      </a:r>
                      <a:b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</a:br>
                      <a: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Butter, Assorted Jams,</a:t>
                      </a: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Marmite, Honey</a:t>
                      </a: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Best of Both Toasted Bread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with Choice of</a:t>
                      </a:r>
                      <a:b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</a:br>
                      <a: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Butter, Assorted Jams,</a:t>
                      </a: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Marmite, Honey</a:t>
                      </a: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Best of Both Toasted Bread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with Choice of</a:t>
                      </a:r>
                      <a:b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</a:br>
                      <a: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Butter, Assorted Jams,</a:t>
                      </a: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Marmite, Honey</a:t>
                      </a: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8333307"/>
                  </a:ext>
                </a:extLst>
              </a:tr>
              <a:tr h="4687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Speciality Teas, Coffees,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Hot Chocolate, Fruit Juice, Water</a:t>
                      </a: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Speciality Teas, Coffees,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Hot Chocolate, Fruit Juice, Water</a:t>
                      </a: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Speciality Teas, Coffees,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Hot Chocolate, Fruit Juice, Water</a:t>
                      </a: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Speciality Teas, Coffees,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Hot Chocolate, Fruit Juice, Water</a:t>
                      </a: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Speciality Teas, Coffees,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Hot Chocolate, Fruit Juice, Water</a:t>
                      </a: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Speciality Teas, Coffees,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Hot Chocolate, Fruit Juice, Water</a:t>
                      </a: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Speciality Teas, Coffees,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Hot Chocolate, Fruit Juice, Water</a:t>
                      </a: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355281"/>
                  </a:ext>
                </a:extLst>
              </a:tr>
            </a:tbl>
          </a:graphicData>
        </a:graphic>
      </p:graphicFrame>
      <p:sp>
        <p:nvSpPr>
          <p:cNvPr id="4" name="Subtitle 5">
            <a:extLst>
              <a:ext uri="{FF2B5EF4-FFF2-40B4-BE49-F238E27FC236}">
                <a16:creationId xmlns:a16="http://schemas.microsoft.com/office/drawing/2014/main" id="{7948494E-8A1C-7742-B616-CE9FADA16F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9487" y="0"/>
            <a:ext cx="9203224" cy="327990"/>
          </a:xfrm>
        </p:spPr>
        <p:txBody>
          <a:bodyPr>
            <a:norm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venir Roman" panose="02000503020000020003" pitchFamily="2" charset="0"/>
              </a:rPr>
              <a:t>BREAKFAST MENU</a:t>
            </a:r>
          </a:p>
        </p:txBody>
      </p:sp>
    </p:spTree>
    <p:extLst>
      <p:ext uri="{BB962C8B-B14F-4D97-AF65-F5344CB8AC3E}">
        <p14:creationId xmlns:p14="http://schemas.microsoft.com/office/powerpoint/2010/main" val="1235306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8DEE0F-CCAB-D040-81BB-94CA96002E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007672"/>
              </p:ext>
            </p:extLst>
          </p:nvPr>
        </p:nvGraphicFramePr>
        <p:xfrm>
          <a:off x="145915" y="455346"/>
          <a:ext cx="10545897" cy="7197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3859">
                  <a:extLst>
                    <a:ext uri="{9D8B030D-6E8A-4147-A177-3AD203B41FA5}">
                      <a16:colId xmlns:a16="http://schemas.microsoft.com/office/drawing/2014/main" val="2339360441"/>
                    </a:ext>
                  </a:extLst>
                </a:gridCol>
                <a:gridCol w="1461052">
                  <a:extLst>
                    <a:ext uri="{9D8B030D-6E8A-4147-A177-3AD203B41FA5}">
                      <a16:colId xmlns:a16="http://schemas.microsoft.com/office/drawing/2014/main" val="568867942"/>
                    </a:ext>
                  </a:extLst>
                </a:gridCol>
                <a:gridCol w="1616434">
                  <a:extLst>
                    <a:ext uri="{9D8B030D-6E8A-4147-A177-3AD203B41FA5}">
                      <a16:colId xmlns:a16="http://schemas.microsoft.com/office/drawing/2014/main" val="3566212462"/>
                    </a:ext>
                  </a:extLst>
                </a:gridCol>
                <a:gridCol w="1623060">
                  <a:extLst>
                    <a:ext uri="{9D8B030D-6E8A-4147-A177-3AD203B41FA5}">
                      <a16:colId xmlns:a16="http://schemas.microsoft.com/office/drawing/2014/main" val="2601815369"/>
                    </a:ext>
                  </a:extLst>
                </a:gridCol>
                <a:gridCol w="1547781">
                  <a:extLst>
                    <a:ext uri="{9D8B030D-6E8A-4147-A177-3AD203B41FA5}">
                      <a16:colId xmlns:a16="http://schemas.microsoft.com/office/drawing/2014/main" val="2903707165"/>
                    </a:ext>
                  </a:extLst>
                </a:gridCol>
                <a:gridCol w="1629759">
                  <a:extLst>
                    <a:ext uri="{9D8B030D-6E8A-4147-A177-3AD203B41FA5}">
                      <a16:colId xmlns:a16="http://schemas.microsoft.com/office/drawing/2014/main" val="2323474626"/>
                    </a:ext>
                  </a:extLst>
                </a:gridCol>
                <a:gridCol w="1143952">
                  <a:extLst>
                    <a:ext uri="{9D8B030D-6E8A-4147-A177-3AD203B41FA5}">
                      <a16:colId xmlns:a16="http://schemas.microsoft.com/office/drawing/2014/main" val="3724340305"/>
                    </a:ext>
                  </a:extLst>
                </a:gridCol>
              </a:tblGrid>
              <a:tr h="329875"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</a:t>
                      </a:r>
                    </a:p>
                  </a:txBody>
                  <a:tcPr marL="98694" marR="98694" marT="49347" marB="4934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Tuesday</a:t>
                      </a:r>
                    </a:p>
                  </a:txBody>
                  <a:tcPr marL="98694" marR="98694" marT="49347" marB="49347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Wednesday</a:t>
                      </a:r>
                    </a:p>
                  </a:txBody>
                  <a:tcPr marL="98694" marR="98694" marT="49347" marB="49347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Thursday</a:t>
                      </a:r>
                    </a:p>
                  </a:txBody>
                  <a:tcPr marL="98694" marR="98694" marT="49347" marB="49347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Friday</a:t>
                      </a:r>
                    </a:p>
                  </a:txBody>
                  <a:tcPr marL="98694" marR="98694" marT="49347" marB="49347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Saturday</a:t>
                      </a:r>
                    </a:p>
                  </a:txBody>
                  <a:tcPr marL="98694" marR="98694" marT="49347" marB="49347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Sunday</a:t>
                      </a:r>
                    </a:p>
                  </a:txBody>
                  <a:tcPr marL="98694" marR="98694" marT="49347" marB="49347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480202"/>
                  </a:ext>
                </a:extLst>
              </a:tr>
              <a:tr h="51826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rgbClr val="1B2A47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2002487"/>
                  </a:ext>
                </a:extLst>
              </a:tr>
              <a:tr h="1022428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rgbClr val="1B2A47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346866"/>
                  </a:ext>
                </a:extLst>
              </a:tr>
              <a:tr h="146779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Beef Bolognaise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with Penne Pasta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Creamy Chicken Korma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Sticky Apricot and Thyme Glazed Ham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with Red Wine Gravy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Beef, Carrot and Potato Stew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Jumbo Cumberland Sausage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Chorizo and Tomato Pasta Bake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 i="0" u="none" strike="noStrike" cap="none" dirty="0">
                          <a:solidFill>
                            <a:srgbClr val="1B2A47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BRUNCH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632004"/>
                  </a:ext>
                </a:extLst>
              </a:tr>
              <a:tr h="147817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Butter Sweetcorn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Steamed peas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Homemade Garlic Bread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Rice </a:t>
                      </a: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Green Beans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Broccoli 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naan bread 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Buttered New Potatoes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Sautéed Mixed Cabbage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Carrots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Fragrant Couscous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Broccoli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Glazed Parsnips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1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Chunky Seasoned Chips</a:t>
                      </a:r>
                      <a:endParaRPr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Peas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Curry Sauce 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Mushy peas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Baked Beans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/>
                        </a:rPr>
                        <a:t>Roasted Mediterranean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/>
                        </a:rPr>
                        <a:t>Tray Bake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/>
                        </a:rPr>
                        <a:t>Fennel Orange and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/>
                        </a:rPr>
                        <a:t>Rocket Salad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1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rgbClr val="1B2A47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1229109"/>
                  </a:ext>
                </a:extLst>
              </a:tr>
              <a:tr h="1106846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Quorn and Lentil Bolognaise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Giant Vegetable Samosa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en-GB" sz="900" b="1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Butternut and Mushroom Wellington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Roast Root Vegetable &amp; Spinach pie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Vegetarian Battered Sausage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Tomato and Basil Pasta Bake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rgbClr val="1B2A47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3339029"/>
                  </a:ext>
                </a:extLst>
              </a:tr>
              <a:tr h="88475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Creamy Vanilla Rice Pudding with Fruit Compote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Lemon Drizzle Cake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Apple and Mixed Berry Crumble with Vanilla Custard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Doughnuts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Treacle tart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Chef’s Choice Dessert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dirty="0">
                        <a:solidFill>
                          <a:srgbClr val="1B2A47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355281"/>
                  </a:ext>
                </a:extLst>
              </a:tr>
            </a:tbl>
          </a:graphicData>
        </a:graphic>
      </p:graphicFrame>
      <p:sp>
        <p:nvSpPr>
          <p:cNvPr id="4" name="Subtitle 5">
            <a:extLst>
              <a:ext uri="{FF2B5EF4-FFF2-40B4-BE49-F238E27FC236}">
                <a16:creationId xmlns:a16="http://schemas.microsoft.com/office/drawing/2014/main" id="{7948494E-8A1C-7742-B616-CE9FADA16F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4524" y="12835"/>
            <a:ext cx="1402764" cy="599667"/>
          </a:xfrm>
        </p:spPr>
        <p:txBody>
          <a:bodyPr>
            <a:norm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venir Roman" panose="02000503020000020003" pitchFamily="2" charset="0"/>
              </a:rPr>
              <a:t>LUNCH MENU</a:t>
            </a:r>
            <a:br>
              <a:rPr lang="en-US" sz="1000" b="1" dirty="0">
                <a:solidFill>
                  <a:schemeClr val="tx1"/>
                </a:solidFill>
                <a:latin typeface="Avenir Roman" panose="02000503020000020003" pitchFamily="2" charset="0"/>
              </a:rPr>
            </a:br>
            <a:r>
              <a:rPr lang="en-US" sz="1000" b="1" dirty="0">
                <a:solidFill>
                  <a:schemeClr val="tx1"/>
                </a:solidFill>
                <a:latin typeface="Avenir Roman" panose="02000503020000020003" pitchFamily="2" charset="0"/>
              </a:rPr>
              <a:t>WEEK 1</a:t>
            </a:r>
          </a:p>
        </p:txBody>
      </p:sp>
    </p:spTree>
    <p:extLst>
      <p:ext uri="{BB962C8B-B14F-4D97-AF65-F5344CB8AC3E}">
        <p14:creationId xmlns:p14="http://schemas.microsoft.com/office/powerpoint/2010/main" val="152956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8DEE0F-CCAB-D040-81BB-94CA96002E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178100"/>
              </p:ext>
            </p:extLst>
          </p:nvPr>
        </p:nvGraphicFramePr>
        <p:xfrm>
          <a:off x="122153" y="457200"/>
          <a:ext cx="10443144" cy="7196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004">
                  <a:extLst>
                    <a:ext uri="{9D8B030D-6E8A-4147-A177-3AD203B41FA5}">
                      <a16:colId xmlns:a16="http://schemas.microsoft.com/office/drawing/2014/main" val="2339360441"/>
                    </a:ext>
                  </a:extLst>
                </a:gridCol>
                <a:gridCol w="1802019">
                  <a:extLst>
                    <a:ext uri="{9D8B030D-6E8A-4147-A177-3AD203B41FA5}">
                      <a16:colId xmlns:a16="http://schemas.microsoft.com/office/drawing/2014/main" val="568867942"/>
                    </a:ext>
                  </a:extLst>
                </a:gridCol>
                <a:gridCol w="1614117">
                  <a:extLst>
                    <a:ext uri="{9D8B030D-6E8A-4147-A177-3AD203B41FA5}">
                      <a16:colId xmlns:a16="http://schemas.microsoft.com/office/drawing/2014/main" val="3566212462"/>
                    </a:ext>
                  </a:extLst>
                </a:gridCol>
                <a:gridCol w="1546052">
                  <a:extLst>
                    <a:ext uri="{9D8B030D-6E8A-4147-A177-3AD203B41FA5}">
                      <a16:colId xmlns:a16="http://schemas.microsoft.com/office/drawing/2014/main" val="2601815369"/>
                    </a:ext>
                  </a:extLst>
                </a:gridCol>
                <a:gridCol w="1583344">
                  <a:extLst>
                    <a:ext uri="{9D8B030D-6E8A-4147-A177-3AD203B41FA5}">
                      <a16:colId xmlns:a16="http://schemas.microsoft.com/office/drawing/2014/main" val="2903707165"/>
                    </a:ext>
                  </a:extLst>
                </a:gridCol>
                <a:gridCol w="1547655">
                  <a:extLst>
                    <a:ext uri="{9D8B030D-6E8A-4147-A177-3AD203B41FA5}">
                      <a16:colId xmlns:a16="http://schemas.microsoft.com/office/drawing/2014/main" val="2323474626"/>
                    </a:ext>
                  </a:extLst>
                </a:gridCol>
                <a:gridCol w="845953">
                  <a:extLst>
                    <a:ext uri="{9D8B030D-6E8A-4147-A177-3AD203B41FA5}">
                      <a16:colId xmlns:a16="http://schemas.microsoft.com/office/drawing/2014/main" val="3724340305"/>
                    </a:ext>
                  </a:extLst>
                </a:gridCol>
              </a:tblGrid>
              <a:tr h="33896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Tuesday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Wednesday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Thursday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Saturday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Sunday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480202"/>
                  </a:ext>
                </a:extLst>
              </a:tr>
              <a:tr h="49667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2002487"/>
                  </a:ext>
                </a:extLst>
              </a:tr>
              <a:tr h="822552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880287"/>
                  </a:ext>
                </a:extLst>
              </a:tr>
              <a:tr h="164510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Creamy Three Cheese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Mac and Cheese bake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Flame Grilled Beef Burger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US" sz="900" b="0" i="0" u="none" strike="noStrike" cap="non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cap="non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cap="non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Pan Roasted Garlic and Herb Chicken Breast 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 Sage Gravy 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Creamy Pork Stroganoff 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Red Pepper &amp; Wild Mushroom 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Breaded Katsu Chicken Breast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Beef Meatballs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cs typeface="Calibri" panose="020F0502020204030204" pitchFamily="34" charset="0"/>
                        </a:rPr>
                        <a:t>BRUNCH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632004"/>
                  </a:ext>
                </a:extLst>
              </a:tr>
              <a:tr h="1370920"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Green Beans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Corn on The Cob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Rosemary Garlic Bread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Crispy Onions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Homemade Potato Wedges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Crisp lettuce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BBQ Spiced Crunchy Slaw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Burger Sauce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Cheese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Rosemary and Thyme Roasted Potatoes 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Carrots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Buttered Peas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Steamed Rice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Broccoli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Green Beans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Chunky Seasoned Chips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Peas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Curry Sauce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Mushy Peas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Lemon Wedges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Tartar Sauce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Baked Beans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Spicy Tomato Rice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Carrot and Raisins Slaw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Salad Bar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1229109"/>
                  </a:ext>
                </a:extLst>
              </a:tr>
              <a:tr h="1017602"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</a:t>
                      </a:r>
                      <a:r>
                        <a:rPr lang="en-US" sz="900" b="0" i="0" u="none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asted</a:t>
                      </a: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Cherry Tomato Risotto with Basil Oil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Garden Pea Burger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 </a:t>
                      </a:r>
                      <a:b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Spicy Tomato Relish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Root Vegetable and Lentil Bake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Topped with Cheddar Cheese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Soya Protein Stroganoff with Red Pepper &amp; Wild Mushrooms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Pumpkin and Sage Gnocchi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Buffalo Cauliflower Wings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3339029"/>
                  </a:ext>
                </a:extLst>
              </a:tr>
              <a:tr h="685460"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Apple and Cinnamon Pie with Whipped Vanilla Custard</a:t>
                      </a: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C</a:t>
                      </a: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hocolate Chip Cake with Chocolate Custard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Sticky Toffee Pudding  with Toffee Sauce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1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Biscoff Cheesecake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English Trifle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1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Victoria Sponge Cake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355281"/>
                  </a:ext>
                </a:extLst>
              </a:tr>
            </a:tbl>
          </a:graphicData>
        </a:graphic>
      </p:graphicFrame>
      <p:sp>
        <p:nvSpPr>
          <p:cNvPr id="6" name="Subtitle 5">
            <a:extLst>
              <a:ext uri="{FF2B5EF4-FFF2-40B4-BE49-F238E27FC236}">
                <a16:creationId xmlns:a16="http://schemas.microsoft.com/office/drawing/2014/main" id="{EE8456F2-6848-DB1C-B297-D253C96B23C4}"/>
              </a:ext>
            </a:extLst>
          </p:cNvPr>
          <p:cNvSpPr txBox="1">
            <a:spLocks/>
          </p:cNvSpPr>
          <p:nvPr/>
        </p:nvSpPr>
        <p:spPr>
          <a:xfrm>
            <a:off x="4644524" y="1"/>
            <a:ext cx="1408406" cy="457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984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76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54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  <a:latin typeface="Avenir Roman" panose="02000503020000020003" pitchFamily="2" charset="0"/>
              </a:rPr>
              <a:t>LUNCH MENU</a:t>
            </a:r>
            <a:br>
              <a:rPr lang="en-US" sz="1000" b="1" dirty="0">
                <a:solidFill>
                  <a:schemeClr val="tx1"/>
                </a:solidFill>
                <a:latin typeface="Avenir Roman" panose="02000503020000020003" pitchFamily="2" charset="0"/>
              </a:rPr>
            </a:br>
            <a:r>
              <a:rPr lang="en-US" sz="1000" b="1" dirty="0">
                <a:solidFill>
                  <a:schemeClr val="tx1"/>
                </a:solidFill>
                <a:latin typeface="Avenir Roman" panose="02000503020000020003" pitchFamily="2" charset="0"/>
              </a:rPr>
              <a:t>WEEK 2</a:t>
            </a:r>
          </a:p>
        </p:txBody>
      </p:sp>
    </p:spTree>
    <p:extLst>
      <p:ext uri="{BB962C8B-B14F-4D97-AF65-F5344CB8AC3E}">
        <p14:creationId xmlns:p14="http://schemas.microsoft.com/office/powerpoint/2010/main" val="220487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8DEE0F-CCAB-D040-81BB-94CA96002E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823654"/>
              </p:ext>
            </p:extLst>
          </p:nvPr>
        </p:nvGraphicFramePr>
        <p:xfrm>
          <a:off x="0" y="457199"/>
          <a:ext cx="10691812" cy="7108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549">
                  <a:extLst>
                    <a:ext uri="{9D8B030D-6E8A-4147-A177-3AD203B41FA5}">
                      <a16:colId xmlns:a16="http://schemas.microsoft.com/office/drawing/2014/main" val="2339360441"/>
                    </a:ext>
                  </a:extLst>
                </a:gridCol>
                <a:gridCol w="1621409">
                  <a:extLst>
                    <a:ext uri="{9D8B030D-6E8A-4147-A177-3AD203B41FA5}">
                      <a16:colId xmlns:a16="http://schemas.microsoft.com/office/drawing/2014/main" val="568867942"/>
                    </a:ext>
                  </a:extLst>
                </a:gridCol>
                <a:gridCol w="1700988">
                  <a:extLst>
                    <a:ext uri="{9D8B030D-6E8A-4147-A177-3AD203B41FA5}">
                      <a16:colId xmlns:a16="http://schemas.microsoft.com/office/drawing/2014/main" val="3566212462"/>
                    </a:ext>
                  </a:extLst>
                </a:gridCol>
                <a:gridCol w="1790513">
                  <a:extLst>
                    <a:ext uri="{9D8B030D-6E8A-4147-A177-3AD203B41FA5}">
                      <a16:colId xmlns:a16="http://schemas.microsoft.com/office/drawing/2014/main" val="2601815369"/>
                    </a:ext>
                  </a:extLst>
                </a:gridCol>
                <a:gridCol w="1750724">
                  <a:extLst>
                    <a:ext uri="{9D8B030D-6E8A-4147-A177-3AD203B41FA5}">
                      <a16:colId xmlns:a16="http://schemas.microsoft.com/office/drawing/2014/main" val="2903707165"/>
                    </a:ext>
                  </a:extLst>
                </a:gridCol>
                <a:gridCol w="1482147">
                  <a:extLst>
                    <a:ext uri="{9D8B030D-6E8A-4147-A177-3AD203B41FA5}">
                      <a16:colId xmlns:a16="http://schemas.microsoft.com/office/drawing/2014/main" val="2323474626"/>
                    </a:ext>
                  </a:extLst>
                </a:gridCol>
                <a:gridCol w="815482">
                  <a:extLst>
                    <a:ext uri="{9D8B030D-6E8A-4147-A177-3AD203B41FA5}">
                      <a16:colId xmlns:a16="http://schemas.microsoft.com/office/drawing/2014/main" val="3724340305"/>
                    </a:ext>
                  </a:extLst>
                </a:gridCol>
              </a:tblGrid>
              <a:tr h="41553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Tuesday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Wednesday</a:t>
                      </a:r>
                      <a:endParaRPr sz="1400" b="1" i="0" u="none" strike="noStrike" cap="none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Thursday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Saturday</a:t>
                      </a:r>
                      <a:r>
                        <a:rPr lang="en-GB" sz="8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sz="8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Sunday</a:t>
                      </a:r>
                      <a:r>
                        <a:rPr lang="en-GB" sz="8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sz="8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480202"/>
                  </a:ext>
                </a:extLst>
              </a:tr>
              <a:tr h="74643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2002487"/>
                  </a:ext>
                </a:extLst>
              </a:tr>
              <a:tr h="1057794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78926"/>
                  </a:ext>
                </a:extLst>
              </a:tr>
              <a:tr h="1295343"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Traditional Slow Cooked Beef Lasagne 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Sausage of the Week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Mash Potato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Roasted Loin of Pork  with Crispy Crackling and Red wine Gravy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Beef and Potato </a:t>
                      </a:r>
                      <a:b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Massaman Curry </a:t>
                      </a:r>
                      <a:b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Fish Fingers 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Beef Chilli and Rice 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Guacamole 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Sour Cream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Pico De Gallo 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cs typeface="Calibri" panose="020F0502020204030204" pitchFamily="34" charset="0"/>
                        </a:rPr>
                        <a:t>BRUNCH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632004"/>
                  </a:ext>
                </a:extLst>
              </a:tr>
              <a:tr h="1517353"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Steamed Carrots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Buttered Peas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Garlic Bread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Buttery Mashed  Potato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Roasted Honey and Thyme Parsnips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Mixed Steamed Greens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Stock Seasoned Roasted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Skin on Potatoes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Broccoli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Mixed Roasted Root Vegetables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Rice </a:t>
                      </a:r>
                      <a:b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Curried Cauliflower </a:t>
                      </a:r>
                      <a:b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Green Beans</a:t>
                      </a:r>
                      <a:b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Minted Yoghurt 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Chunky Seasoned Chips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Peas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Curry Sauce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Mushy Peas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Baked Beans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Tortilla Chips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Rice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Buttered Sweetcorn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i="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1229109"/>
                  </a:ext>
                </a:extLst>
              </a:tr>
              <a:tr h="1176428"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Creamy Courgette and Spinach Cheddar Cheese Lasagne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b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Plant Based Sausages with Root Vegetables and </a:t>
                      </a:r>
                      <a:b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Crispy Sage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Stuffed Beef Tomato with Olives,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Feta and Vegetable Couscous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Chickpea, Lentil and Sweet Potato Curry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Sun Dried Tomato Red Onion &amp; Mozzarella Tart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Mexican Mixed Bean Stew with Roasted Peppers and Sweet Potato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900" b="0" i="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3339029"/>
                  </a:ext>
                </a:extLst>
              </a:tr>
              <a:tr h="768789"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Syrup Sponge with Custard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sz="900" b="1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Strawberry Crumble Cake with Vanilla Custard </a:t>
                      </a: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Mixed Seasonal Fruit Cobbler 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with Vanilla Custard 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Banoffee Pie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Dorset Apple cake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Chef’s Choice Dessert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355281"/>
                  </a:ext>
                </a:extLst>
              </a:tr>
            </a:tbl>
          </a:graphicData>
        </a:graphic>
      </p:graphicFrame>
      <p:sp>
        <p:nvSpPr>
          <p:cNvPr id="6" name="Subtitle 5">
            <a:extLst>
              <a:ext uri="{FF2B5EF4-FFF2-40B4-BE49-F238E27FC236}">
                <a16:creationId xmlns:a16="http://schemas.microsoft.com/office/drawing/2014/main" id="{6C8962E1-3880-9DF4-FAA6-609AB6A56870}"/>
              </a:ext>
            </a:extLst>
          </p:cNvPr>
          <p:cNvSpPr txBox="1">
            <a:spLocks/>
          </p:cNvSpPr>
          <p:nvPr/>
        </p:nvSpPr>
        <p:spPr>
          <a:xfrm>
            <a:off x="4641702" y="0"/>
            <a:ext cx="1408406" cy="457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984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76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54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  <a:latin typeface="Avenir Roman" panose="02000503020000020003" pitchFamily="2" charset="0"/>
              </a:rPr>
              <a:t>LUNCH MENU</a:t>
            </a:r>
            <a:br>
              <a:rPr lang="en-US" sz="1000" b="1" dirty="0">
                <a:solidFill>
                  <a:schemeClr val="tx1"/>
                </a:solidFill>
                <a:latin typeface="Avenir Roman" panose="02000503020000020003" pitchFamily="2" charset="0"/>
              </a:rPr>
            </a:br>
            <a:r>
              <a:rPr lang="en-US" sz="1000" b="1" dirty="0">
                <a:solidFill>
                  <a:schemeClr val="tx1"/>
                </a:solidFill>
                <a:latin typeface="Avenir Roman" panose="02000503020000020003" pitchFamily="2" charset="0"/>
              </a:rPr>
              <a:t>WEEK 3</a:t>
            </a:r>
          </a:p>
        </p:txBody>
      </p:sp>
    </p:spTree>
    <p:extLst>
      <p:ext uri="{BB962C8B-B14F-4D97-AF65-F5344CB8AC3E}">
        <p14:creationId xmlns:p14="http://schemas.microsoft.com/office/powerpoint/2010/main" val="1863536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8DEE0F-CCAB-D040-81BB-94CA96002E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622596"/>
              </p:ext>
            </p:extLst>
          </p:nvPr>
        </p:nvGraphicFramePr>
        <p:xfrm>
          <a:off x="1" y="457199"/>
          <a:ext cx="10691814" cy="7144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178">
                  <a:extLst>
                    <a:ext uri="{9D8B030D-6E8A-4147-A177-3AD203B41FA5}">
                      <a16:colId xmlns:a16="http://schemas.microsoft.com/office/drawing/2014/main" val="2339360441"/>
                    </a:ext>
                  </a:extLst>
                </a:gridCol>
                <a:gridCol w="1492626">
                  <a:extLst>
                    <a:ext uri="{9D8B030D-6E8A-4147-A177-3AD203B41FA5}">
                      <a16:colId xmlns:a16="http://schemas.microsoft.com/office/drawing/2014/main" val="568867942"/>
                    </a:ext>
                  </a:extLst>
                </a:gridCol>
                <a:gridCol w="1509680">
                  <a:extLst>
                    <a:ext uri="{9D8B030D-6E8A-4147-A177-3AD203B41FA5}">
                      <a16:colId xmlns:a16="http://schemas.microsoft.com/office/drawing/2014/main" val="3566212462"/>
                    </a:ext>
                  </a:extLst>
                </a:gridCol>
                <a:gridCol w="1545124">
                  <a:extLst>
                    <a:ext uri="{9D8B030D-6E8A-4147-A177-3AD203B41FA5}">
                      <a16:colId xmlns:a16="http://schemas.microsoft.com/office/drawing/2014/main" val="2601815369"/>
                    </a:ext>
                  </a:extLst>
                </a:gridCol>
                <a:gridCol w="1527402">
                  <a:extLst>
                    <a:ext uri="{9D8B030D-6E8A-4147-A177-3AD203B41FA5}">
                      <a16:colId xmlns:a16="http://schemas.microsoft.com/office/drawing/2014/main" val="2903707165"/>
                    </a:ext>
                  </a:extLst>
                </a:gridCol>
                <a:gridCol w="1527402">
                  <a:extLst>
                    <a:ext uri="{9D8B030D-6E8A-4147-A177-3AD203B41FA5}">
                      <a16:colId xmlns:a16="http://schemas.microsoft.com/office/drawing/2014/main" val="2323474626"/>
                    </a:ext>
                  </a:extLst>
                </a:gridCol>
                <a:gridCol w="1527402">
                  <a:extLst>
                    <a:ext uri="{9D8B030D-6E8A-4147-A177-3AD203B41FA5}">
                      <a16:colId xmlns:a16="http://schemas.microsoft.com/office/drawing/2014/main" val="3724340305"/>
                    </a:ext>
                  </a:extLst>
                </a:gridCol>
              </a:tblGrid>
              <a:tr h="45576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Tuesday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Wednesday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Thursday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Saturday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Sunday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480202"/>
                  </a:ext>
                </a:extLst>
              </a:tr>
              <a:tr h="77346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2002487"/>
                  </a:ext>
                </a:extLst>
              </a:tr>
              <a:tr h="1160209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785272"/>
                  </a:ext>
                </a:extLst>
              </a:tr>
              <a:tr h="1339564"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Nando's Style Chargrill  Chicken Fillet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Sweet Chilli Beef Stir Fry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Classic Cottage Pie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Roasted </a:t>
                      </a: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Garlic and Herb Chicken Leg </a:t>
                      </a:r>
                      <a:b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Build Your Own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Chilli Beef Nachos 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with Tortilla Chips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Coq Au Vin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with Pearl Onions and Bacon Bits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Beef, Pepper and Mushroom Loaded Sour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Dough Pitta Kebab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632004"/>
                  </a:ext>
                </a:extLst>
              </a:tr>
              <a:tr h="1321131"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Seasoned Skinny Fries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Classic Coleslaw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Egg Noodles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Prawn Crackers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Bok Choi 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Chinese Vegetables </a:t>
                      </a: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Mixed Vegetable Panache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Roasted Beetroot and Carrot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gravy  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Baked Tomato 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Rice</a:t>
                      </a:r>
                      <a:b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Roasted Cauliflower </a:t>
                      </a:r>
                      <a:b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Green Beans </a:t>
                      </a:r>
                      <a:b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Cajun Corn </a:t>
                      </a:r>
                      <a:b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</a:t>
                      </a: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uacamole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Sour Cream 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Tomato Salsa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Celeriac and Potato Gratin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Roasted Carrots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Peas  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Parmenter Potage 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Pickled Red Cabbage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Shredded Lettuce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Smashed Avocados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Chive Sour Cream   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1229109"/>
                  </a:ext>
                </a:extLst>
              </a:tr>
              <a:tr h="1271645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Spicy Mixed Bean Burger</a:t>
                      </a:r>
                      <a:b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 </a:t>
                      </a:r>
                      <a:b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Coriander Yoghurt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Vegetable Chow Mein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Braised Lentil and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Vegetable Cottage Pie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Breaded Soya based Protein Fillet with Spicy Tomato Relish 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BBQ Pulled Oumph 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Nachos </a:t>
                      </a: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en-GB" sz="900" b="1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rispy Baked Sweet Potato, Carrot  and Halloumi </a:t>
                      </a: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en-GB" sz="900" b="1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Diced Paneer, Pepper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 Mushroom Loaded Sour Dough Pitta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3339029"/>
                  </a:ext>
                </a:extLst>
              </a:tr>
              <a:tr h="780701"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Lemon Posset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Mango Fool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Blueberry Cheesecake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Cold Dessert Selection Pots with Jelly’s and Fruits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Ice Cream Selection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Chef’s Choice Dessert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Cherry Bakewell Muffin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355281"/>
                  </a:ext>
                </a:extLst>
              </a:tr>
            </a:tbl>
          </a:graphicData>
        </a:graphic>
      </p:graphicFrame>
      <p:sp>
        <p:nvSpPr>
          <p:cNvPr id="6" name="Subtitle 5">
            <a:extLst>
              <a:ext uri="{FF2B5EF4-FFF2-40B4-BE49-F238E27FC236}">
                <a16:creationId xmlns:a16="http://schemas.microsoft.com/office/drawing/2014/main" id="{3D48FFD7-E07A-8B6B-1274-F2D5F0B85016}"/>
              </a:ext>
            </a:extLst>
          </p:cNvPr>
          <p:cNvSpPr txBox="1">
            <a:spLocks/>
          </p:cNvSpPr>
          <p:nvPr/>
        </p:nvSpPr>
        <p:spPr>
          <a:xfrm>
            <a:off x="4628857" y="0"/>
            <a:ext cx="1408406" cy="457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984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76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54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  <a:latin typeface="Avenir Roman" panose="02000503020000020003" pitchFamily="2" charset="0"/>
              </a:rPr>
              <a:t>SUPPER MENU</a:t>
            </a:r>
            <a:br>
              <a:rPr lang="en-US" sz="1000" b="1" dirty="0">
                <a:solidFill>
                  <a:schemeClr val="tx1"/>
                </a:solidFill>
                <a:latin typeface="Avenir Roman" panose="02000503020000020003" pitchFamily="2" charset="0"/>
              </a:rPr>
            </a:br>
            <a:r>
              <a:rPr lang="en-US" sz="1000" b="1" dirty="0">
                <a:solidFill>
                  <a:schemeClr val="tx1"/>
                </a:solidFill>
                <a:latin typeface="Avenir Roman" panose="02000503020000020003" pitchFamily="2" charset="0"/>
              </a:rPr>
              <a:t>WEEK 1</a:t>
            </a:r>
          </a:p>
        </p:txBody>
      </p:sp>
    </p:spTree>
    <p:extLst>
      <p:ext uri="{BB962C8B-B14F-4D97-AF65-F5344CB8AC3E}">
        <p14:creationId xmlns:p14="http://schemas.microsoft.com/office/powerpoint/2010/main" val="3617485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8DEE0F-CCAB-D040-81BB-94CA96002E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985346"/>
              </p:ext>
            </p:extLst>
          </p:nvPr>
        </p:nvGraphicFramePr>
        <p:xfrm>
          <a:off x="40193" y="457200"/>
          <a:ext cx="10651621" cy="6918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209">
                  <a:extLst>
                    <a:ext uri="{9D8B030D-6E8A-4147-A177-3AD203B41FA5}">
                      <a16:colId xmlns:a16="http://schemas.microsoft.com/office/drawing/2014/main" val="2339360441"/>
                    </a:ext>
                  </a:extLst>
                </a:gridCol>
                <a:gridCol w="1527402">
                  <a:extLst>
                    <a:ext uri="{9D8B030D-6E8A-4147-A177-3AD203B41FA5}">
                      <a16:colId xmlns:a16="http://schemas.microsoft.com/office/drawing/2014/main" val="568867942"/>
                    </a:ext>
                  </a:extLst>
                </a:gridCol>
                <a:gridCol w="1527402">
                  <a:extLst>
                    <a:ext uri="{9D8B030D-6E8A-4147-A177-3AD203B41FA5}">
                      <a16:colId xmlns:a16="http://schemas.microsoft.com/office/drawing/2014/main" val="3566212462"/>
                    </a:ext>
                  </a:extLst>
                </a:gridCol>
                <a:gridCol w="1527402">
                  <a:extLst>
                    <a:ext uri="{9D8B030D-6E8A-4147-A177-3AD203B41FA5}">
                      <a16:colId xmlns:a16="http://schemas.microsoft.com/office/drawing/2014/main" val="2601815369"/>
                    </a:ext>
                  </a:extLst>
                </a:gridCol>
                <a:gridCol w="1527402">
                  <a:extLst>
                    <a:ext uri="{9D8B030D-6E8A-4147-A177-3AD203B41FA5}">
                      <a16:colId xmlns:a16="http://schemas.microsoft.com/office/drawing/2014/main" val="2903707165"/>
                    </a:ext>
                  </a:extLst>
                </a:gridCol>
                <a:gridCol w="1527402">
                  <a:extLst>
                    <a:ext uri="{9D8B030D-6E8A-4147-A177-3AD203B41FA5}">
                      <a16:colId xmlns:a16="http://schemas.microsoft.com/office/drawing/2014/main" val="2323474626"/>
                    </a:ext>
                  </a:extLst>
                </a:gridCol>
                <a:gridCol w="1527402">
                  <a:extLst>
                    <a:ext uri="{9D8B030D-6E8A-4147-A177-3AD203B41FA5}">
                      <a16:colId xmlns:a16="http://schemas.microsoft.com/office/drawing/2014/main" val="3724340305"/>
                    </a:ext>
                  </a:extLst>
                </a:gridCol>
              </a:tblGrid>
              <a:tr h="39962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Tuesday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Wednesday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Thursday</a:t>
                      </a:r>
                      <a:endParaRPr sz="1400" b="1" i="0" u="none" strike="noStrike" cap="none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Friday</a:t>
                      </a:r>
                      <a:endParaRPr sz="1400" b="1" i="0" u="none" strike="noStrike" cap="none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Saturday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Sunday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480202"/>
                  </a:ext>
                </a:extLst>
              </a:tr>
              <a:tr h="475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2002487"/>
                  </a:ext>
                </a:extLst>
              </a:tr>
              <a:tr h="741572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285561"/>
                  </a:ext>
                </a:extLst>
              </a:tr>
              <a:tr h="1602120"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Chargrilled Bacon Steak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and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Pineapple Salsa 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Chicken, Rice and Bean Burrito </a:t>
                      </a: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BBQ Pork Steaks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Beef in Black Bean Sauce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Homemade Pepperoni Pizza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Chinese Lemon Chicken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Chicken, Chorizo and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King Prawn Paella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632004"/>
                  </a:ext>
                </a:extLst>
              </a:tr>
              <a:tr h="1175474"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Buttered New Potatoes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Savoy Cabbage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Sliced Maple Glazed Carrot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Roasted Mexican Vegetables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Buttered Sweetcorn  </a:t>
                      </a:r>
                      <a:br>
                        <a:rPr lang="fr-FR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Sour Cream </a:t>
                      </a:r>
                      <a:b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Salads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Parmentier Potatoes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Corn on the Cob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Baked Beans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Noodles 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Pak Choi and Bean Shoots  Carrot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1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F</a:t>
                      </a: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ajita Wedges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Selection of Salads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Classic Coleslaw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Vegetable Chow Mein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Spring Rolls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Prawn Crackers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Mangetout  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Steamed Green Beans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Sweetcorn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Mixed House Salad 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1229109"/>
                  </a:ext>
                </a:extLst>
              </a:tr>
              <a:tr h="107326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Roasted Cauliflower Steak Pomegranate and Mint Dressing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it-IT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Four Bean Burrito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it-IT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it-IT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Stuffed Mushroom with 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Welsh Rarebit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Sticky Soy and Ginger Merited Tofu  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 Stir Fried Vegetables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Classic Margherita Pizza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empura Vegetables with 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Sweet Chilli Sauce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Mixed Vegetable Paella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3339029"/>
                  </a:ext>
                </a:extLst>
              </a:tr>
              <a:tr h="860749"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Rich Chocolate Mousse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Cold Dessert Selection Pots with Jelly’s and Fruits</a:t>
                      </a: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strike="noStrike" cap="none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S’mores</a:t>
                      </a: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Brownie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Tiramisu Pots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Chocolate Roulade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Cookie Dough Tray Bake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with Cream </a:t>
                      </a: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Sponge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355281"/>
                  </a:ext>
                </a:extLst>
              </a:tr>
            </a:tbl>
          </a:graphicData>
        </a:graphic>
      </p:graphicFrame>
      <p:sp>
        <p:nvSpPr>
          <p:cNvPr id="6" name="Subtitle 5">
            <a:extLst>
              <a:ext uri="{FF2B5EF4-FFF2-40B4-BE49-F238E27FC236}">
                <a16:creationId xmlns:a16="http://schemas.microsoft.com/office/drawing/2014/main" id="{1F2C251D-4B62-AB6A-BE97-B0D06833DADE}"/>
              </a:ext>
            </a:extLst>
          </p:cNvPr>
          <p:cNvSpPr txBox="1">
            <a:spLocks/>
          </p:cNvSpPr>
          <p:nvPr/>
        </p:nvSpPr>
        <p:spPr>
          <a:xfrm>
            <a:off x="4641703" y="0"/>
            <a:ext cx="1408406" cy="457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984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76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54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  <a:latin typeface="Avenir Roman" panose="02000503020000020003" pitchFamily="2" charset="0"/>
              </a:rPr>
              <a:t>SUPPER MENU</a:t>
            </a:r>
            <a:br>
              <a:rPr lang="en-US" sz="1000" b="1" dirty="0">
                <a:solidFill>
                  <a:schemeClr val="tx1"/>
                </a:solidFill>
                <a:latin typeface="Avenir Roman" panose="02000503020000020003" pitchFamily="2" charset="0"/>
              </a:rPr>
            </a:br>
            <a:r>
              <a:rPr lang="en-US" sz="1000" b="1" dirty="0">
                <a:solidFill>
                  <a:schemeClr val="tx1"/>
                </a:solidFill>
                <a:latin typeface="Avenir Roman" panose="02000503020000020003" pitchFamily="2" charset="0"/>
              </a:rPr>
              <a:t>WEEK 2</a:t>
            </a:r>
          </a:p>
        </p:txBody>
      </p:sp>
    </p:spTree>
    <p:extLst>
      <p:ext uri="{BB962C8B-B14F-4D97-AF65-F5344CB8AC3E}">
        <p14:creationId xmlns:p14="http://schemas.microsoft.com/office/powerpoint/2010/main" val="3681246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8DEE0F-CCAB-D040-81BB-94CA96002E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787626"/>
              </p:ext>
            </p:extLst>
          </p:nvPr>
        </p:nvGraphicFramePr>
        <p:xfrm>
          <a:off x="-1" y="421119"/>
          <a:ext cx="10691813" cy="7089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402">
                  <a:extLst>
                    <a:ext uri="{9D8B030D-6E8A-4147-A177-3AD203B41FA5}">
                      <a16:colId xmlns:a16="http://schemas.microsoft.com/office/drawing/2014/main" val="2339360441"/>
                    </a:ext>
                  </a:extLst>
                </a:gridCol>
                <a:gridCol w="1531067">
                  <a:extLst>
                    <a:ext uri="{9D8B030D-6E8A-4147-A177-3AD203B41FA5}">
                      <a16:colId xmlns:a16="http://schemas.microsoft.com/office/drawing/2014/main" val="568867942"/>
                    </a:ext>
                  </a:extLst>
                </a:gridCol>
                <a:gridCol w="1523471">
                  <a:extLst>
                    <a:ext uri="{9D8B030D-6E8A-4147-A177-3AD203B41FA5}">
                      <a16:colId xmlns:a16="http://schemas.microsoft.com/office/drawing/2014/main" val="3566212462"/>
                    </a:ext>
                  </a:extLst>
                </a:gridCol>
                <a:gridCol w="1537507">
                  <a:extLst>
                    <a:ext uri="{9D8B030D-6E8A-4147-A177-3AD203B41FA5}">
                      <a16:colId xmlns:a16="http://schemas.microsoft.com/office/drawing/2014/main" val="2601815369"/>
                    </a:ext>
                  </a:extLst>
                </a:gridCol>
                <a:gridCol w="1517562">
                  <a:extLst>
                    <a:ext uri="{9D8B030D-6E8A-4147-A177-3AD203B41FA5}">
                      <a16:colId xmlns:a16="http://schemas.microsoft.com/office/drawing/2014/main" val="2903707165"/>
                    </a:ext>
                  </a:extLst>
                </a:gridCol>
                <a:gridCol w="1527402">
                  <a:extLst>
                    <a:ext uri="{9D8B030D-6E8A-4147-A177-3AD203B41FA5}">
                      <a16:colId xmlns:a16="http://schemas.microsoft.com/office/drawing/2014/main" val="2323474626"/>
                    </a:ext>
                  </a:extLst>
                </a:gridCol>
                <a:gridCol w="1527402">
                  <a:extLst>
                    <a:ext uri="{9D8B030D-6E8A-4147-A177-3AD203B41FA5}">
                      <a16:colId xmlns:a16="http://schemas.microsoft.com/office/drawing/2014/main" val="3724340305"/>
                    </a:ext>
                  </a:extLst>
                </a:gridCol>
              </a:tblGrid>
              <a:tr h="55421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Tuesday</a:t>
                      </a:r>
                      <a:endParaRPr sz="1400" b="1" i="0" u="none" strike="noStrike" cap="none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Wednesday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Thursday</a:t>
                      </a:r>
                      <a:endParaRPr sz="1400" b="1" i="0" u="none" strike="noStrike" cap="none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Friday</a:t>
                      </a:r>
                      <a:endParaRPr sz="1400" b="1" i="0" u="none" strike="noStrike" cap="none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Saturday</a:t>
                      </a:r>
                      <a:endParaRPr sz="1400" b="1" i="0" u="none" strike="noStrike" cap="none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Sunday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480202"/>
                  </a:ext>
                </a:extLst>
              </a:tr>
              <a:tr h="67067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2002487"/>
                  </a:ext>
                </a:extLst>
              </a:tr>
              <a:tr h="1026545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6649563"/>
                  </a:ext>
                </a:extLst>
              </a:tr>
              <a:tr h="1205277"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Gammon, Egg and Chips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Hunter’s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Chicken Bake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BBQ Pulled Beef Brisket Bap 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Sweet and Sour Chicken Balls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Pepperoni Pasta Bake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Lightly Spiced Lamb Biryani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Roasted Topside Beef with Yorkshire Pudding and Horseradish 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632004"/>
                  </a:ext>
                </a:extLst>
              </a:tr>
              <a:tr h="1080957"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</a:t>
                      </a: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hips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Eggs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Baked Beans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Herb Rice 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Roasted Carrots 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Green Beans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P</a:t>
                      </a: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eri Peri Potato Wedges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Mixed Greens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Creamy Dill Coleslaw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Jalapenos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Gherkins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Egg Fried Rice 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Prawn Crackers 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Mixed Corn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Peas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Garlic Ciabatta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Roasted Courgettes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Mixed House Salad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Onion Bhaji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Naan Bread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Poppadom’s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Aloo gobi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Selection of Condiments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Dauphinoise Potatoes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Tendersteam Broccoli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Cauliflower Cheese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1229109"/>
                  </a:ext>
                </a:extLst>
              </a:tr>
              <a:tr h="952557"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Mixed Roasted Vegetable Strudel </a:t>
                      </a: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Chargrilled Miso Celeriac Steak 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BBQ Halloumi Wrap with House Salad 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Sweet and Sour Tofu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Tomato and Basil Bake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auliflower and Vegetable Biriyani 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Caramelized Red Onion Butternut Squash and Kale Pithivier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3339029"/>
                  </a:ext>
                </a:extLst>
              </a:tr>
              <a:tr h="1119651"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Vanilla Panna Cotta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with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Summer Berries </a:t>
                      </a: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Pangbourne Mess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White Chocolate  Bread and Butter Pudding with Cream </a:t>
                      </a: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Cold Dessert Selection Pots with Jelly’s and Fruits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1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Carrot Cake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</a:t>
                      </a: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hocolate Eclair Vanilla Cream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Seasonal Fruit Crumble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355281"/>
                  </a:ext>
                </a:extLst>
              </a:tr>
            </a:tbl>
          </a:graphicData>
        </a:graphic>
      </p:graphicFrame>
      <p:sp>
        <p:nvSpPr>
          <p:cNvPr id="6" name="Subtitle 5">
            <a:extLst>
              <a:ext uri="{FF2B5EF4-FFF2-40B4-BE49-F238E27FC236}">
                <a16:creationId xmlns:a16="http://schemas.microsoft.com/office/drawing/2014/main" id="{85E1F8EE-312F-4DCB-D3B3-33AE548BE6FC}"/>
              </a:ext>
            </a:extLst>
          </p:cNvPr>
          <p:cNvSpPr txBox="1">
            <a:spLocks/>
          </p:cNvSpPr>
          <p:nvPr/>
        </p:nvSpPr>
        <p:spPr>
          <a:xfrm>
            <a:off x="4641702" y="39757"/>
            <a:ext cx="1408406" cy="457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984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76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54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  <a:latin typeface="Avenir Roman" panose="02000503020000020003" pitchFamily="2" charset="0"/>
              </a:rPr>
              <a:t>SUPPER MENU</a:t>
            </a:r>
            <a:br>
              <a:rPr lang="en-US" sz="1000" b="1" dirty="0">
                <a:solidFill>
                  <a:schemeClr val="tx1"/>
                </a:solidFill>
                <a:latin typeface="Avenir Roman" panose="02000503020000020003" pitchFamily="2" charset="0"/>
              </a:rPr>
            </a:br>
            <a:r>
              <a:rPr lang="en-US" sz="1000" b="1" dirty="0">
                <a:solidFill>
                  <a:schemeClr val="tx1"/>
                </a:solidFill>
                <a:latin typeface="Avenir Roman" panose="02000503020000020003" pitchFamily="2" charset="0"/>
              </a:rPr>
              <a:t>WEEK 3</a:t>
            </a:r>
          </a:p>
        </p:txBody>
      </p:sp>
    </p:spTree>
    <p:extLst>
      <p:ext uri="{BB962C8B-B14F-4D97-AF65-F5344CB8AC3E}">
        <p14:creationId xmlns:p14="http://schemas.microsoft.com/office/powerpoint/2010/main" val="2120070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618523B-1889-4A06-BCF2-A2CCA8C7F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729574"/>
            <a:ext cx="9409494" cy="367628"/>
          </a:xfrm>
        </p:spPr>
        <p:txBody>
          <a:bodyPr>
            <a:noAutofit/>
          </a:bodyPr>
          <a:lstStyle/>
          <a:p>
            <a:pPr algn="ctr"/>
            <a:r>
              <a:rPr lang="en-GB" sz="2800" b="1" u="sng"/>
              <a:t>Salad bar menu 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F24FB96D-9BDF-3A42-96FF-61A7EC4E2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460" y="1097203"/>
            <a:ext cx="4058383" cy="4779045"/>
          </a:xfrm>
        </p:spPr>
        <p:txBody>
          <a:bodyPr>
            <a:normAutofit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Choices of 5 everyday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Green bean, lemon and thyme vinaigrette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Salad Niçoise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Mexican 4 bean salad with lime and coriander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Moroccan style couscous with pomegranate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Asian slaw with pickled vegetables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Roast mix peppers with green pesto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Pickle red cabbage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Chunky dice avocado with fresh coriander and red chillies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Rosemary roasted squash and field mushroom salad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Celeriac coleslaw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Waldorf salad (nut free)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Butterbean, quinoa and roasted butternut squash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Roasted beetroot salad with goat’s cheese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Pasta salad </a:t>
            </a: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- fresh pasta tossed with red peppers and basil or green pesto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Potato salad </a:t>
            </a: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– with shallots and a vinaigrette or mayonnaise and chive dressing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Slice fennel with lemon juice vinaigrette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Tabbouleh salad</a:t>
            </a: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: crack wheat, cucumber, fresh mint, and lemon juice, small diced peppers, lot of chopped parsley, chopped tom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>
              <a:solidFill>
                <a:prstClr val="black">
                  <a:lumMod val="75000"/>
                  <a:lumOff val="25000"/>
                </a:prstClr>
              </a:solidFill>
              <a:latin typeface="+mj-lt"/>
              <a:cs typeface="Calibri" panose="020F05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Everyday choices x 6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Mixed green salad leaves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Chopped tomato - garnished with chopped chives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Diced cucumber - garnished with chopped parsley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Coleslaw - shredded cabbage, onion &amp; carrot in mayonnaise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Marinated mix olive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Sweet corn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Julien of mix peppers -Carrot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cs typeface="Calibri" panose="020F0502020204030204" pitchFamily="34" charset="0"/>
              </a:rPr>
              <a:t>Hummus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j-lt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172" b="1">
              <a:solidFill>
                <a:srgbClr val="1B2A47"/>
              </a:solidFill>
              <a:latin typeface="Avenir Roman" panose="02000503020000020003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FD9D24E-3A04-E14C-8A5B-4B29F01555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2905" y="4043261"/>
            <a:ext cx="1354443" cy="132269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E7A4E07-E2D8-014E-B3DA-ACAE9E66B3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1728" y="4960179"/>
            <a:ext cx="831038" cy="81156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0D41329-3F8A-824D-9051-8AA895F7FA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77895" y="3514095"/>
            <a:ext cx="831038" cy="81156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356C4AE-81BB-1347-9DD2-F4B055D15B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28710" y="1314606"/>
            <a:ext cx="831038" cy="81156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D8C6BFC-ABF0-0C45-A72B-B491C62D2C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367127" y="2681049"/>
            <a:ext cx="831038" cy="81156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B87FEAC-F52E-4DEA-8ED0-D641EB4FD918}"/>
              </a:ext>
            </a:extLst>
          </p:cNvPr>
          <p:cNvSpPr/>
          <p:nvPr/>
        </p:nvSpPr>
        <p:spPr>
          <a:xfrm>
            <a:off x="4095698" y="2840534"/>
            <a:ext cx="2671422" cy="48410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sz="1273">
              <a:latin typeface="Avenir Roman" panose="02000503020000020003"/>
            </a:endParaRPr>
          </a:p>
          <a:p>
            <a:endParaRPr lang="en-GB" sz="1273">
              <a:latin typeface="Avenir Roman" panose="02000503020000020003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3973C2-E632-46D7-9463-B7AB7A981F03}"/>
              </a:ext>
            </a:extLst>
          </p:cNvPr>
          <p:cNvSpPr txBox="1"/>
          <p:nvPr/>
        </p:nvSpPr>
        <p:spPr>
          <a:xfrm>
            <a:off x="4536158" y="1536970"/>
            <a:ext cx="538605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100" b="1" u="sng">
                <a:latin typeface="Calibri" panose="020F0502020204030204" pitchFamily="34" charset="0"/>
                <a:cs typeface="Calibri" panose="020F0502020204030204" pitchFamily="34" charset="0"/>
              </a:rPr>
              <a:t>Proteins </a:t>
            </a:r>
            <a:r>
              <a:rPr lang="en-GB" sz="4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en-GB" sz="1000" b="1" u="sng">
                <a:latin typeface="Calibri" panose="020F0502020204030204" pitchFamily="34" charset="0"/>
                <a:cs typeface="Calibri" panose="020F0502020204030204" pitchFamily="34" charset="0"/>
              </a:rPr>
              <a:t>Choices of 3 everyday</a:t>
            </a:r>
          </a:p>
          <a:p>
            <a:pPr algn="ctr"/>
            <a:r>
              <a:rPr lang="en-GB" sz="10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Beetroot salad - beetroot garnished with spring onions or goat cheese</a:t>
            </a:r>
          </a:p>
          <a:p>
            <a:pPr algn="ctr"/>
            <a:r>
              <a:rPr lang="en-GB" sz="10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Chicken or bacon Caesar salad</a:t>
            </a:r>
          </a:p>
          <a:p>
            <a:pPr algn="ctr"/>
            <a:r>
              <a:rPr lang="en-GB" sz="10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Emerald broccoli &amp; feta or stilton cheese salad</a:t>
            </a:r>
          </a:p>
          <a:p>
            <a:pPr algn="ctr"/>
            <a:r>
              <a:rPr lang="en-GB" sz="10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Grilled sweet potato and pancetta salad</a:t>
            </a:r>
          </a:p>
          <a:p>
            <a:pPr algn="ctr"/>
            <a:r>
              <a:rPr lang="en-GB" sz="1000" b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Tuna salad: </a:t>
            </a:r>
            <a:r>
              <a:rPr lang="en-GB" sz="10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rice, red onions, parsley, green beans, red peppers</a:t>
            </a:r>
          </a:p>
          <a:p>
            <a:pPr algn="ctr"/>
            <a:r>
              <a:rPr lang="en-GB" sz="10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Avocado, tomato and feta salad - dressed with lemon juice, olive oil and seasoning</a:t>
            </a:r>
          </a:p>
          <a:p>
            <a:pPr algn="ctr"/>
            <a:r>
              <a:rPr lang="en-GB" sz="10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Rocket and parmesan salad - shaved parmesan, drizzled with olive oil and seasoning</a:t>
            </a:r>
          </a:p>
          <a:p>
            <a:pPr algn="ctr"/>
            <a:r>
              <a:rPr lang="en-GB" sz="10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Greek salad</a:t>
            </a:r>
          </a:p>
          <a:p>
            <a:pPr algn="ctr"/>
            <a:r>
              <a:rPr lang="en-GB" sz="10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Chicory and stilton with vinaigrette</a:t>
            </a:r>
          </a:p>
          <a:p>
            <a:pPr algn="ctr"/>
            <a:r>
              <a:rPr lang="en-GB" sz="10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Roast cauliflowers with goat cheese</a:t>
            </a:r>
          </a:p>
          <a:p>
            <a:pPr algn="ctr"/>
            <a:r>
              <a:rPr lang="en-GB" sz="10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Mozzarella pearls, with guacamole, cherry tomato basil</a:t>
            </a:r>
          </a:p>
          <a:p>
            <a:pPr algn="ctr"/>
            <a:r>
              <a:rPr lang="en-GB" sz="10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Boils eggs </a:t>
            </a:r>
            <a:endParaRPr lang="en-US" b="1">
              <a:solidFill>
                <a:srgbClr val="8EB3BD"/>
              </a:solidFill>
              <a:latin typeface="Avenir Roman" panose="02000503020000020003" pitchFamily="2" charset="0"/>
              <a:cs typeface="Calibri" panose="020F0502020204030204" pitchFamily="34" charset="0"/>
            </a:endParaRPr>
          </a:p>
          <a:p>
            <a:pPr algn="ctr"/>
            <a:endParaRPr lang="en-US" sz="1000">
              <a:solidFill>
                <a:srgbClr val="8EB3BD"/>
              </a:solidFill>
              <a:latin typeface="Avenir Roman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1469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</TotalTime>
  <Words>4175</Words>
  <Application>Microsoft Office PowerPoint</Application>
  <PresentationFormat>Custom</PresentationFormat>
  <Paragraphs>1136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Avenir Book</vt:lpstr>
      <vt:lpstr>Avenir Roman</vt:lpstr>
      <vt:lpstr>Calibri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Salad bar menu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Boughton</dc:creator>
  <cp:lastModifiedBy>Rebecca Broadberry (Staff)</cp:lastModifiedBy>
  <cp:revision>7</cp:revision>
  <cp:lastPrinted>2023-04-12T10:46:04Z</cp:lastPrinted>
  <dcterms:created xsi:type="dcterms:W3CDTF">2018-08-06T08:25:26Z</dcterms:created>
  <dcterms:modified xsi:type="dcterms:W3CDTF">2025-01-14T10:05:22Z</dcterms:modified>
</cp:coreProperties>
</file>